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2" r:id="rId5"/>
    <p:sldId id="264" r:id="rId6"/>
    <p:sldId id="265"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837011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367706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684915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1020997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3592149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63700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2110738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2411853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1088077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3467680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7DF408-B659-4521-AD17-9A723D663E1C}" type="datetimeFigureOut">
              <a:rPr lang="en-GB" smtClean="0"/>
              <a:t>04/03/2021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CB8C8E4-6417-4F31-B238-C4F3E35232CE}" type="slidenum">
              <a:rPr lang="en-GB" smtClean="0"/>
              <a:t>‹#›</a:t>
            </a:fld>
            <a:endParaRPr lang="en-GB" dirty="0"/>
          </a:p>
        </p:txBody>
      </p:sp>
    </p:spTree>
    <p:extLst>
      <p:ext uri="{BB962C8B-B14F-4D97-AF65-F5344CB8AC3E}">
        <p14:creationId xmlns:p14="http://schemas.microsoft.com/office/powerpoint/2010/main" val="3784363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7DF408-B659-4521-AD17-9A723D663E1C}" type="datetimeFigureOut">
              <a:rPr lang="en-GB" smtClean="0"/>
              <a:t>04/03/2021</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B8C8E4-6417-4F31-B238-C4F3E35232CE}" type="slidenum">
              <a:rPr lang="en-GB" smtClean="0"/>
              <a:t>‹#›</a:t>
            </a:fld>
            <a:endParaRPr lang="en-GB" dirty="0"/>
          </a:p>
        </p:txBody>
      </p:sp>
    </p:spTree>
    <p:extLst>
      <p:ext uri="{BB962C8B-B14F-4D97-AF65-F5344CB8AC3E}">
        <p14:creationId xmlns:p14="http://schemas.microsoft.com/office/powerpoint/2010/main" val="1196849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hwb.gov.wales/repository/publishers/9fb2afc9-6408-4aa3-9474-3c745006535b/resource/c8033263-aaa0-42fc-9511-ab7d33bd8084/en" TargetMode="External"/><Relationship Id="rId13" Type="http://schemas.openxmlformats.org/officeDocument/2006/relationships/hyperlink" Target="https://www.youtube.com/watch?v=LyKIW34bOgs" TargetMode="External"/><Relationship Id="rId3" Type="http://schemas.openxmlformats.org/officeDocument/2006/relationships/hyperlink" Target="http://gov.wales/docs/dcells/publications/180124-aln-transformation-programme-cy-v2.pdf" TargetMode="External"/><Relationship Id="rId7" Type="http://schemas.openxmlformats.org/officeDocument/2006/relationships/hyperlink" Target="https://hwb.gov.wales/news/articles/20686965-8669-40ac-bdc5-599f4a4dfe8b" TargetMode="External"/><Relationship Id="rId12" Type="http://schemas.openxmlformats.org/officeDocument/2006/relationships/hyperlink" Target="https://www.youtube.com/watch?v=Ul88eggAPXc" TargetMode="External"/><Relationship Id="rId17" Type="http://schemas.openxmlformats.org/officeDocument/2006/relationships/image" Target="../media/image10.jpeg"/><Relationship Id="rId2" Type="http://schemas.openxmlformats.org/officeDocument/2006/relationships/hyperlink" Target="http://gov.wales/docs/dcells/publications/180124-aln-transformation-programme-en-v2.pdf" TargetMode="External"/><Relationship Id="rId16" Type="http://schemas.openxmlformats.org/officeDocument/2006/relationships/hyperlink" Target="https://www.youtube.com/watch?v=SFfLqNJocgs" TargetMode="External"/><Relationship Id="rId1" Type="http://schemas.openxmlformats.org/officeDocument/2006/relationships/slideLayout" Target="../slideLayouts/slideLayout4.xml"/><Relationship Id="rId6" Type="http://schemas.openxmlformats.org/officeDocument/2006/relationships/hyperlink" Target="mailto:SENreforms@wales.gsi.gov.uk" TargetMode="External"/><Relationship Id="rId11" Type="http://schemas.openxmlformats.org/officeDocument/2006/relationships/hyperlink" Target="https://www.youtube.com/watch?v=lJ3X4FkPmPU" TargetMode="External"/><Relationship Id="rId5" Type="http://schemas.openxmlformats.org/officeDocument/2006/relationships/hyperlink" Target="http://www.assembly.wales/" TargetMode="External"/><Relationship Id="rId15" Type="http://schemas.openxmlformats.org/officeDocument/2006/relationships/hyperlink" Target="https://www.youtube.com/watch?v=xh9wRPSliA4" TargetMode="External"/><Relationship Id="rId10" Type="http://schemas.openxmlformats.org/officeDocument/2006/relationships/hyperlink" Target="https://www.youtube.com/watch?v=7KQOypic6ZE" TargetMode="External"/><Relationship Id="rId4" Type="http://schemas.openxmlformats.org/officeDocument/2006/relationships/hyperlink" Target="http://www.gov.wales/ALN" TargetMode="External"/><Relationship Id="rId9" Type="http://schemas.openxmlformats.org/officeDocument/2006/relationships/hyperlink" Target="https://www.snapcymru.org/" TargetMode="External"/><Relationship Id="rId14" Type="http://schemas.openxmlformats.org/officeDocument/2006/relationships/hyperlink" Target="https://www.youtube.com/watch?v=UgGx4NKQyy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6561" y="317379"/>
            <a:ext cx="11763633" cy="2677656"/>
          </a:xfrm>
          <a:prstGeom prst="rect">
            <a:avLst/>
          </a:prstGeom>
        </p:spPr>
        <p:txBody>
          <a:bodyPr wrap="square">
            <a:spAutoFit/>
          </a:bodyPr>
          <a:lstStyle/>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2400" b="0" i="0" u="none" strike="noStrike" kern="0" cap="none" spc="0" normalizeH="0" baseline="0" noProof="0" dirty="0" smtClean="0">
              <a:ln>
                <a:noFill/>
              </a:ln>
              <a:solidFill>
                <a:prstClr val="black"/>
              </a:solidFill>
              <a:effectLst/>
              <a:uLnTx/>
              <a:uFillTx/>
              <a:cs typeface="Arial" panose="020B0604020202020204" pitchFamily="34" charset="0"/>
            </a:endParaRPr>
          </a:p>
          <a:p>
            <a:pPr marR="0" lvl="0" algn="ctr" defTabSz="914400" eaLnBrk="1" fontAlgn="auto" latinLnBrk="0" hangingPunct="1">
              <a:lnSpc>
                <a:spcPct val="100000"/>
              </a:lnSpc>
              <a:spcBef>
                <a:spcPct val="20000"/>
              </a:spcBef>
              <a:spcAft>
                <a:spcPts val="0"/>
              </a:spcAft>
              <a:buClrTx/>
              <a:buSzTx/>
              <a:tabLst/>
              <a:defRPr/>
            </a:pPr>
            <a:endParaRPr lang="en-GB" sz="2400" kern="0" dirty="0">
              <a:solidFill>
                <a:prstClr val="black"/>
              </a:solidFill>
              <a:cs typeface="Arial" panose="020B0604020202020204" pitchFamily="34" charset="0"/>
            </a:endParaRP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2400" b="0" i="0" u="none" strike="noStrike" kern="0" cap="none" spc="0" normalizeH="0" baseline="0" noProof="0" dirty="0" smtClean="0">
              <a:ln>
                <a:noFill/>
              </a:ln>
              <a:solidFill>
                <a:prstClr val="black"/>
              </a:solidFill>
              <a:effectLst/>
              <a:uLnTx/>
              <a:uFillTx/>
              <a:cs typeface="Arial" panose="020B0604020202020204" pitchFamily="34" charset="0"/>
            </a:endParaRP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GB" sz="2400" kern="0" dirty="0" smtClean="0">
              <a:solidFill>
                <a:prstClr val="black"/>
              </a:solidFill>
              <a:cs typeface="Arial" panose="020B0604020202020204" pitchFamily="34" charset="0"/>
            </a:endParaRP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GB" sz="2400" kern="0" dirty="0">
              <a:solidFill>
                <a:prstClr val="black"/>
              </a:solidFill>
              <a:cs typeface="Arial" panose="020B0604020202020204" pitchFamily="34" charset="0"/>
            </a:endParaRPr>
          </a:p>
          <a:p>
            <a:pPr marL="342900" marR="0" lvl="0" indent="-342900" defTabSz="91440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GB" sz="2400" kern="0" dirty="0">
              <a:solidFill>
                <a:prstClr val="black"/>
              </a:solidFill>
              <a:cs typeface="Arial" panose="020B0604020202020204" pitchFamily="34" charset="0"/>
            </a:endParaRPr>
          </a:p>
        </p:txBody>
      </p:sp>
      <p:pic>
        <p:nvPicPr>
          <p:cNvPr id="5" name="Picture 4"/>
          <p:cNvPicPr/>
          <p:nvPr/>
        </p:nvPicPr>
        <p:blipFill rotWithShape="1">
          <a:blip r:embed="rId2">
            <a:extLst>
              <a:ext uri="{28A0092B-C50C-407E-A947-70E740481C1C}">
                <a14:useLocalDpi xmlns:a14="http://schemas.microsoft.com/office/drawing/2010/main" val="0"/>
              </a:ext>
            </a:extLst>
          </a:blip>
          <a:srcRect l="34256" t="22843" r="43891" b="52752"/>
          <a:stretch/>
        </p:blipFill>
        <p:spPr>
          <a:xfrm>
            <a:off x="819074" y="507944"/>
            <a:ext cx="3880023" cy="2784390"/>
          </a:xfrm>
          <a:prstGeom prst="rect">
            <a:avLst/>
          </a:prstGeom>
        </p:spPr>
      </p:pic>
      <p:sp>
        <p:nvSpPr>
          <p:cNvPr id="6" name="TextBox 5"/>
          <p:cNvSpPr txBox="1"/>
          <p:nvPr/>
        </p:nvSpPr>
        <p:spPr>
          <a:xfrm>
            <a:off x="4786182" y="640544"/>
            <a:ext cx="5860633" cy="1015663"/>
          </a:xfrm>
          <a:prstGeom prst="rect">
            <a:avLst/>
          </a:prstGeom>
          <a:noFill/>
        </p:spPr>
        <p:txBody>
          <a:bodyPr wrap="square" rtlCol="0">
            <a:spAutoFit/>
          </a:bodyPr>
          <a:lstStyle/>
          <a:p>
            <a:r>
              <a:rPr lang="en-GB" sz="3000" b="1" dirty="0">
                <a:latin typeface="Arial" panose="020B0604020202020204" pitchFamily="34" charset="0"/>
                <a:cs typeface="Arial" panose="020B0604020202020204" pitchFamily="34" charset="0"/>
              </a:rPr>
              <a:t>Additional Learning Needs and </a:t>
            </a:r>
            <a:endParaRPr lang="en-GB" sz="3000" b="1" dirty="0" smtClean="0">
              <a:latin typeface="Arial" panose="020B0604020202020204" pitchFamily="34" charset="0"/>
              <a:cs typeface="Arial" panose="020B0604020202020204" pitchFamily="34" charset="0"/>
            </a:endParaRPr>
          </a:p>
          <a:p>
            <a:r>
              <a:rPr lang="en-GB" sz="3000" b="1" dirty="0" smtClean="0">
                <a:latin typeface="Arial" panose="020B0604020202020204" pitchFamily="34" charset="0"/>
                <a:cs typeface="Arial" panose="020B0604020202020204" pitchFamily="34" charset="0"/>
              </a:rPr>
              <a:t>Education </a:t>
            </a:r>
            <a:r>
              <a:rPr lang="en-GB" sz="3000" b="1" dirty="0">
                <a:latin typeface="Arial" panose="020B0604020202020204" pitchFamily="34" charset="0"/>
                <a:cs typeface="Arial" panose="020B0604020202020204" pitchFamily="34" charset="0"/>
              </a:rPr>
              <a:t>Tribunal [Wales]</a:t>
            </a:r>
          </a:p>
        </p:txBody>
      </p:sp>
      <p:sp>
        <p:nvSpPr>
          <p:cNvPr id="7" name="Rectangle 6"/>
          <p:cNvSpPr/>
          <p:nvPr/>
        </p:nvSpPr>
        <p:spPr>
          <a:xfrm>
            <a:off x="733168" y="3589632"/>
            <a:ext cx="10305535" cy="2897203"/>
          </a:xfrm>
          <a:prstGeom prst="rect">
            <a:avLst/>
          </a:prstGeom>
        </p:spPr>
        <p:txBody>
          <a:bodyPr wrap="square">
            <a:spAutoFit/>
          </a:bodyPr>
          <a:lstStyle/>
          <a:p>
            <a:pPr lvl="0">
              <a:lnSpc>
                <a:spcPct val="115000"/>
              </a:lnSpc>
              <a:spcAft>
                <a:spcPts val="1000"/>
              </a:spcAft>
            </a:pPr>
            <a:r>
              <a:rPr lang="en-GB" dirty="0">
                <a:solidFill>
                  <a:prstClr val="black"/>
                </a:solidFill>
                <a:latin typeface="Arial" panose="020B0604020202020204" pitchFamily="34" charset="0"/>
                <a:ea typeface="Calibri" panose="020F0502020204030204" pitchFamily="34" charset="0"/>
                <a:cs typeface="Arial" panose="020B0604020202020204" pitchFamily="34" charset="0"/>
              </a:rPr>
              <a:t>We see the implementation of the Act as an opportunity to modernise and work towards integrated working between local authorities (LAs), further education institutions (FEIs), early years settings and health boards, building on some excellent practice already in place. </a:t>
            </a:r>
            <a:endParaRPr lang="en-GB"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spcAft>
                <a:spcPts val="1000"/>
              </a:spcAft>
            </a:pPr>
            <a:r>
              <a:rPr lang="en-GB" dirty="0" smtClean="0">
                <a:solidFill>
                  <a:prstClr val="black"/>
                </a:solidFill>
                <a:latin typeface="Arial" panose="020B0604020202020204" pitchFamily="34" charset="0"/>
                <a:ea typeface="Calibri" panose="020F0502020204030204" pitchFamily="34" charset="0"/>
                <a:cs typeface="Arial" panose="020B0604020202020204" pitchFamily="34" charset="0"/>
              </a:rPr>
              <a:t>By </a:t>
            </a:r>
            <a:r>
              <a:rPr lang="en-GB" dirty="0">
                <a:solidFill>
                  <a:prstClr val="black"/>
                </a:solidFill>
                <a:latin typeface="Arial" panose="020B0604020202020204" pitchFamily="34" charset="0"/>
                <a:ea typeface="Calibri" panose="020F0502020204030204" pitchFamily="34" charset="0"/>
                <a:cs typeface="Arial" panose="020B0604020202020204" pitchFamily="34" charset="0"/>
              </a:rPr>
              <a:t>focussing on agreed needs and planned activity to meet those needs</a:t>
            </a:r>
            <a:r>
              <a:rPr lang="en-GB"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GB" dirty="0">
                <a:solidFill>
                  <a:prstClr val="black"/>
                </a:solidFill>
                <a:latin typeface="Arial" panose="020B0604020202020204" pitchFamily="34" charset="0"/>
                <a:ea typeface="Calibri" panose="020F0502020204030204" pitchFamily="34" charset="0"/>
                <a:cs typeface="Arial" panose="020B0604020202020204" pitchFamily="34" charset="0"/>
              </a:rPr>
              <a:t>the new system aims to improve outcomes for learners with ALN.  </a:t>
            </a:r>
            <a:endParaRPr lang="en-GB"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spcAft>
                <a:spcPts val="1000"/>
              </a:spcAft>
            </a:pPr>
            <a:r>
              <a:rPr lang="en-GB" dirty="0" smtClean="0">
                <a:solidFill>
                  <a:prstClr val="black"/>
                </a:solidFill>
                <a:latin typeface="Arial" panose="020B0604020202020204" pitchFamily="34" charset="0"/>
                <a:ea typeface="Calibri" panose="020F0502020204030204" pitchFamily="34" charset="0"/>
                <a:cs typeface="Arial" panose="020B0604020202020204" pitchFamily="34" charset="0"/>
              </a:rPr>
              <a:t>The </a:t>
            </a:r>
            <a:r>
              <a:rPr lang="en-GB" dirty="0">
                <a:solidFill>
                  <a:prstClr val="black"/>
                </a:solidFill>
                <a:latin typeface="Arial" panose="020B0604020202020204" pitchFamily="34" charset="0"/>
                <a:ea typeface="Calibri" panose="020F0502020204030204" pitchFamily="34" charset="0"/>
                <a:cs typeface="Arial" panose="020B0604020202020204" pitchFamily="34" charset="0"/>
              </a:rPr>
              <a:t>vison and principles of the Act also support improving the capacity and capability of educational settings to create rich and inclusive learning environments that enable learners to engage fully, participate in decisions and feel a sense of belonging.  </a:t>
            </a:r>
          </a:p>
        </p:txBody>
      </p:sp>
    </p:spTree>
    <p:extLst>
      <p:ext uri="{BB962C8B-B14F-4D97-AF65-F5344CB8AC3E}">
        <p14:creationId xmlns:p14="http://schemas.microsoft.com/office/powerpoint/2010/main" val="670119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611062" y="1289092"/>
            <a:ext cx="11076967" cy="3744227"/>
          </a:xfrm>
          <a:prstGeom prst="rect">
            <a:avLst/>
          </a:prstGeom>
          <a:noFill/>
        </p:spPr>
      </p:pic>
      <p:sp>
        <p:nvSpPr>
          <p:cNvPr id="3" name="TextBox 2"/>
          <p:cNvSpPr txBox="1"/>
          <p:nvPr/>
        </p:nvSpPr>
        <p:spPr>
          <a:xfrm>
            <a:off x="255373" y="494270"/>
            <a:ext cx="8311978"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The new timeline for implementation of the Act is as follows:</a:t>
            </a:r>
          </a:p>
        </p:txBody>
      </p:sp>
      <p:sp>
        <p:nvSpPr>
          <p:cNvPr id="4" name="Rectangle 3"/>
          <p:cNvSpPr/>
          <p:nvPr/>
        </p:nvSpPr>
        <p:spPr>
          <a:xfrm>
            <a:off x="906161" y="5231027"/>
            <a:ext cx="10781867" cy="1047979"/>
          </a:xfrm>
          <a:prstGeom prst="rect">
            <a:avLst/>
          </a:prstGeom>
        </p:spPr>
        <p:txBody>
          <a:bodyPr wrap="square">
            <a:spAutoFit/>
          </a:bodyPr>
          <a:lstStyle/>
          <a:p>
            <a:pPr>
              <a:lnSpc>
                <a:spcPct val="115000"/>
              </a:lnSpc>
              <a:spcAft>
                <a:spcPts val="1000"/>
              </a:spcAft>
            </a:pPr>
            <a:r>
              <a:rPr lang="en-GB" dirty="0" smtClean="0">
                <a:effectLst/>
                <a:latin typeface="Arial" panose="020B0604020202020204" pitchFamily="34" charset="0"/>
                <a:ea typeface="Calibri" panose="020F0502020204030204" pitchFamily="34" charset="0"/>
                <a:cs typeface="Arial" panose="020B0604020202020204" pitchFamily="34" charset="0"/>
              </a:rPr>
              <a:t>From September 2021 until September 2024 the duties of the new Act and Code will be introduced in a phased way.  During this time the duties under the Education Act 1996 will also remain in place for those cohorts of learners with special educational needs (SEN) to which it applies.</a:t>
            </a:r>
          </a:p>
        </p:txBody>
      </p:sp>
    </p:spTree>
    <p:extLst>
      <p:ext uri="{BB962C8B-B14F-4D97-AF65-F5344CB8AC3E}">
        <p14:creationId xmlns:p14="http://schemas.microsoft.com/office/powerpoint/2010/main" val="4272022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Related image"/>
          <p:cNvPicPr/>
          <p:nvPr/>
        </p:nvPicPr>
        <p:blipFill>
          <a:blip r:embed="rId2">
            <a:extLst>
              <a:ext uri="{28A0092B-C50C-407E-A947-70E740481C1C}">
                <a14:useLocalDpi xmlns:a14="http://schemas.microsoft.com/office/drawing/2010/main" val="0"/>
              </a:ext>
            </a:extLst>
          </a:blip>
          <a:srcRect/>
          <a:stretch>
            <a:fillRect/>
          </a:stretch>
        </p:blipFill>
        <p:spPr bwMode="auto">
          <a:xfrm>
            <a:off x="114828" y="1326769"/>
            <a:ext cx="1184279" cy="1108226"/>
          </a:xfrm>
          <a:prstGeom prst="rect">
            <a:avLst/>
          </a:prstGeom>
          <a:noFill/>
          <a:ln>
            <a:noFill/>
          </a:ln>
        </p:spPr>
      </p:pic>
      <p:sp>
        <p:nvSpPr>
          <p:cNvPr id="5" name="Title 4"/>
          <p:cNvSpPr>
            <a:spLocks noGrp="1"/>
          </p:cNvSpPr>
          <p:nvPr>
            <p:ph type="title"/>
          </p:nvPr>
        </p:nvSpPr>
        <p:spPr/>
        <p:txBody>
          <a:bodyPr>
            <a:noAutofit/>
          </a:bodyPr>
          <a:lstStyle/>
          <a:p>
            <a:r>
              <a:rPr lang="en-GB" sz="2200" b="1" i="1" dirty="0">
                <a:latin typeface="Arial" panose="020B0604020202020204" pitchFamily="34" charset="0"/>
                <a:cs typeface="Arial" panose="020B0604020202020204" pitchFamily="34" charset="0"/>
              </a:rPr>
              <a:t>Aims of the Additional learning Needs and Education Tribunal Act (Wales) 2018</a:t>
            </a:r>
            <a:r>
              <a:rPr lang="en-GB" sz="2200" dirty="0">
                <a:latin typeface="Arial" panose="020B0604020202020204" pitchFamily="34" charset="0"/>
                <a:cs typeface="Arial" panose="020B0604020202020204" pitchFamily="34" charset="0"/>
              </a:rPr>
              <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The Welsh Government has stated the following broad aims of the Act:</a:t>
            </a:r>
            <a:br>
              <a:rPr lang="en-GB" sz="2200" dirty="0">
                <a:latin typeface="Arial" panose="020B0604020202020204" pitchFamily="34" charset="0"/>
                <a:cs typeface="Arial" panose="020B0604020202020204" pitchFamily="34" charset="0"/>
              </a:rPr>
            </a:br>
            <a:endParaRPr lang="en-GB" sz="2200" dirty="0">
              <a:latin typeface="Arial" panose="020B0604020202020204" pitchFamily="34" charset="0"/>
              <a:cs typeface="Arial" panose="020B0604020202020204" pitchFamily="34" charset="0"/>
            </a:endParaRPr>
          </a:p>
        </p:txBody>
      </p:sp>
      <p:sp>
        <p:nvSpPr>
          <p:cNvPr id="12" name="Text Box 2"/>
          <p:cNvSpPr txBox="1">
            <a:spLocks noChangeArrowheads="1"/>
          </p:cNvSpPr>
          <p:nvPr/>
        </p:nvSpPr>
        <p:spPr bwMode="auto">
          <a:xfrm>
            <a:off x="1307075" y="1439566"/>
            <a:ext cx="3415592" cy="23834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SEN to ALN</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We will be using the term ‘additional learning needs’ rather than ‘special educational needs’.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All schools will have an Additional Learning Needs Co-ordinator (ALNCo).</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Children or young people have an additional learning need when:</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they have a significant difficulty or disability that means they need targeted and sustained support;</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they find it much harder to learn than children or young people of the same age nationally;</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they have a disability that means they cannot use their local school or college.</a:t>
            </a:r>
            <a:endParaRPr kumimoji="0" lang="en-US" altLang="en-US" sz="115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6" name="Text Box 4"/>
          <p:cNvSpPr txBox="1">
            <a:spLocks noChangeArrowheads="1"/>
          </p:cNvSpPr>
          <p:nvPr/>
        </p:nvSpPr>
        <p:spPr bwMode="auto">
          <a:xfrm>
            <a:off x="1307075" y="3934984"/>
            <a:ext cx="3175854" cy="8115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0-25 Years Old</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Children or young people with ALN will have one system of support from the age of 0 to 25 years old.</a:t>
            </a:r>
            <a:endParaRPr kumimoji="0" lang="en-US" altLang="en-US" sz="115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7" name="Text Box 5"/>
          <p:cNvSpPr txBox="1">
            <a:spLocks noChangeArrowheads="1"/>
          </p:cNvSpPr>
          <p:nvPr/>
        </p:nvSpPr>
        <p:spPr bwMode="auto">
          <a:xfrm>
            <a:off x="9541363" y="1657277"/>
            <a:ext cx="2192338" cy="4008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Disagreement Resolution and Rights of Appeal</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Whenever possible, disagreements will be dealt with as quickly as possible with the school and the key people involved.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0" i="1"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An appeal is when you request that a decision be changed.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150" b="0" i="1"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Independent support groups will be able to listen and help if there are disagreements which cannot be resolved.  Children, young people, parents and carers have the right to appeal decisions made by the school and the Local Authority about the child or young person’s additional learning needs or additional learning provision.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5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8" name="Text Box 6"/>
          <p:cNvSpPr txBox="1">
            <a:spLocks noChangeArrowheads="1"/>
          </p:cNvSpPr>
          <p:nvPr/>
        </p:nvSpPr>
        <p:spPr bwMode="auto">
          <a:xfrm>
            <a:off x="1268609" y="5300218"/>
            <a:ext cx="3252787" cy="1022265"/>
          </a:xfrm>
          <a:prstGeom prst="rect">
            <a:avLst/>
          </a:prstGeom>
          <a:noFill/>
          <a:ln>
            <a:noFill/>
          </a:ln>
          <a:effectLst/>
          <a:extLst>
            <a:ext uri="{909E8E84-426E-40DD-AFC4-6F175D3DCCD1}">
              <a14:hiddenFill xmlns:a14="http://schemas.microsoft.com/office/drawing/2010/main">
                <a:solidFill>
                  <a:srgbClr val="330066"/>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Participation of Children and Young People</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What children and young people think, feel and would like will be central in our planning.  The children and young people will be part of developing their Individual Development Plans.</a:t>
            </a:r>
            <a:endParaRPr kumimoji="0" lang="en-US" altLang="en-US" sz="115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19" name="Text Box 7"/>
          <p:cNvSpPr txBox="1">
            <a:spLocks noChangeArrowheads="1"/>
          </p:cNvSpPr>
          <p:nvPr/>
        </p:nvSpPr>
        <p:spPr bwMode="auto">
          <a:xfrm>
            <a:off x="5785026" y="5210856"/>
            <a:ext cx="3246438" cy="1124238"/>
          </a:xfrm>
          <a:prstGeom prst="rect">
            <a:avLst/>
          </a:prstGeom>
          <a:noFill/>
          <a:ln>
            <a:noFill/>
          </a:ln>
          <a:effectLst/>
          <a:extLst>
            <a:ext uri="{909E8E84-426E-40DD-AFC4-6F175D3DCCD1}">
              <a14:hiddenFill xmlns:a14="http://schemas.microsoft.com/office/drawing/2010/main">
                <a:solidFill>
                  <a:srgbClr val="330066"/>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Collaboration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5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The thoughts, feelings and wishes of parents and carers will be gathered as an on-going process.  Where relevant schools will work with health, social services and anyone else who supports the child or the young person.</a:t>
            </a:r>
            <a:endParaRPr kumimoji="0" lang="en-US" altLang="en-US" sz="115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2" name="Picture 21"/>
          <p:cNvPicPr/>
          <p:nvPr/>
        </p:nvPicPr>
        <p:blipFill>
          <a:blip r:embed="rId3" cstate="print">
            <a:extLst>
              <a:ext uri="{28A0092B-C50C-407E-A947-70E740481C1C}">
                <a14:useLocalDpi xmlns:a14="http://schemas.microsoft.com/office/drawing/2010/main" val="0"/>
              </a:ext>
            </a:extLst>
          </a:blip>
          <a:stretch>
            <a:fillRect/>
          </a:stretch>
        </p:blipFill>
        <p:spPr>
          <a:xfrm>
            <a:off x="261039" y="3823063"/>
            <a:ext cx="953135" cy="955040"/>
          </a:xfrm>
          <a:prstGeom prst="rect">
            <a:avLst/>
          </a:prstGeom>
        </p:spPr>
      </p:pic>
      <p:pic>
        <p:nvPicPr>
          <p:cNvPr id="23" name="Picture 22"/>
          <p:cNvPicPr/>
          <p:nvPr/>
        </p:nvPicPr>
        <p:blipFill>
          <a:blip r:embed="rId4" cstate="print">
            <a:extLst>
              <a:ext uri="{28A0092B-C50C-407E-A947-70E740481C1C}">
                <a14:useLocalDpi xmlns:a14="http://schemas.microsoft.com/office/drawing/2010/main" val="0"/>
              </a:ext>
            </a:extLst>
          </a:blip>
          <a:stretch>
            <a:fillRect/>
          </a:stretch>
        </p:blipFill>
        <p:spPr>
          <a:xfrm>
            <a:off x="270564" y="5300218"/>
            <a:ext cx="943610" cy="945515"/>
          </a:xfrm>
          <a:prstGeom prst="rect">
            <a:avLst/>
          </a:prstGeom>
        </p:spPr>
      </p:pic>
      <p:pic>
        <p:nvPicPr>
          <p:cNvPr id="24" name="Picture 23"/>
          <p:cNvPicPr/>
          <p:nvPr/>
        </p:nvPicPr>
        <p:blipFill>
          <a:blip r:embed="rId5" cstate="print">
            <a:extLst>
              <a:ext uri="{28A0092B-C50C-407E-A947-70E740481C1C}">
                <a14:useLocalDpi xmlns:a14="http://schemas.microsoft.com/office/drawing/2010/main" val="0"/>
              </a:ext>
            </a:extLst>
          </a:blip>
          <a:stretch>
            <a:fillRect/>
          </a:stretch>
        </p:blipFill>
        <p:spPr>
          <a:xfrm>
            <a:off x="4676268" y="5270690"/>
            <a:ext cx="1004570" cy="1004570"/>
          </a:xfrm>
          <a:prstGeom prst="rect">
            <a:avLst/>
          </a:prstGeom>
        </p:spPr>
      </p:pic>
      <p:pic>
        <p:nvPicPr>
          <p:cNvPr id="25" name="Picture 24"/>
          <p:cNvPicPr/>
          <p:nvPr/>
        </p:nvPicPr>
        <p:blipFill>
          <a:blip r:embed="rId6" cstate="print">
            <a:extLst>
              <a:ext uri="{28A0092B-C50C-407E-A947-70E740481C1C}">
                <a14:useLocalDpi xmlns:a14="http://schemas.microsoft.com/office/drawing/2010/main" val="0"/>
              </a:ext>
            </a:extLst>
          </a:blip>
          <a:stretch>
            <a:fillRect/>
          </a:stretch>
        </p:blipFill>
        <p:spPr>
          <a:xfrm>
            <a:off x="8530952" y="1690688"/>
            <a:ext cx="979805" cy="977900"/>
          </a:xfrm>
          <a:prstGeom prst="rect">
            <a:avLst/>
          </a:prstGeom>
        </p:spPr>
      </p:pic>
      <p:sp>
        <p:nvSpPr>
          <p:cNvPr id="26" name="6-Point Star 25"/>
          <p:cNvSpPr/>
          <p:nvPr/>
        </p:nvSpPr>
        <p:spPr>
          <a:xfrm>
            <a:off x="4730635" y="1637146"/>
            <a:ext cx="3720365" cy="3253982"/>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Box 3"/>
          <p:cNvSpPr txBox="1">
            <a:spLocks noChangeArrowheads="1"/>
          </p:cNvSpPr>
          <p:nvPr/>
        </p:nvSpPr>
        <p:spPr bwMode="auto">
          <a:xfrm>
            <a:off x="5232566" y="2631314"/>
            <a:ext cx="2636838" cy="816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GB" altLang="en-US" sz="1400" b="0" i="1"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Belief in an inclusive and equitable system where the needs all of can be met to ensure successful, independent and resilient children and young people</a:t>
            </a:r>
            <a:endParaRPr kumimoji="0" lang="en-US" alt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413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0" lang="en-GB" altLang="en-US"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Unified Plan (Individual Development Plan)</a:t>
            </a:r>
            <a:br>
              <a:rPr kumimoji="0" lang="en-GB" altLang="en-US"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4" name="Text Box 8"/>
          <p:cNvSpPr txBox="1">
            <a:spLocks noChangeArrowheads="1"/>
          </p:cNvSpPr>
          <p:nvPr/>
        </p:nvSpPr>
        <p:spPr bwMode="auto">
          <a:xfrm>
            <a:off x="2377440" y="1350125"/>
            <a:ext cx="9542711" cy="28429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195" tIns="36195" rIns="36195" bIns="36195"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Children or young people identified as having an ALN that require additional learning provision will have an Individual Development Plan (IDP) to show their needs and the support in place.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1"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Additional learning provision is support which is additional to that provided to the majority of children or young people of the same age.</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The IDP will include the advice of a range of professionals supporting the child or young person (where relevant).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IDPs will be reviewed annually or when anything significant changes for the child or young person.</a:t>
            </a:r>
            <a:endPar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5" name="Content Placeholder 4"/>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5200" y="2889125"/>
            <a:ext cx="1417142" cy="1377837"/>
          </a:xfrm>
          <a:prstGeom prst="rect">
            <a:avLst/>
          </a:prstGeom>
        </p:spPr>
      </p:pic>
      <p:sp>
        <p:nvSpPr>
          <p:cNvPr id="6" name="Rectangle 5"/>
          <p:cNvSpPr/>
          <p:nvPr/>
        </p:nvSpPr>
        <p:spPr>
          <a:xfrm>
            <a:off x="2298358" y="4266962"/>
            <a:ext cx="9695934" cy="2031325"/>
          </a:xfrm>
          <a:prstGeom prst="rect">
            <a:avLst/>
          </a:prstGeom>
        </p:spPr>
        <p:txBody>
          <a:bodyPr wrap="square">
            <a:spAutoFit/>
          </a:bodyPr>
          <a:lstStyle/>
          <a:p>
            <a:r>
              <a:rPr lang="en-GB" b="0" i="0" u="none" strike="noStrike" baseline="0" dirty="0" smtClean="0">
                <a:solidFill>
                  <a:srgbClr val="000000"/>
                </a:solidFill>
                <a:latin typeface="Arial" panose="020B0604020202020204" pitchFamily="34" charset="0"/>
                <a:cs typeface="Arial" panose="020B0604020202020204" pitchFamily="34" charset="0"/>
              </a:rPr>
              <a:t>Individual development plans (IDPs) will replace the existing variety of statutory and non-statutory plans for learners of compulsory school age and below, and those over compulsory school age in school or further education.</a:t>
            </a:r>
          </a:p>
          <a:p>
            <a:r>
              <a:rPr lang="en-GB" b="0" i="0" u="none" strike="noStrike" baseline="0" dirty="0" smtClean="0">
                <a:solidFill>
                  <a:srgbClr val="000000"/>
                </a:solidFill>
                <a:latin typeface="Arial" panose="020B0604020202020204" pitchFamily="34" charset="0"/>
                <a:cs typeface="Arial" panose="020B0604020202020204" pitchFamily="34" charset="0"/>
              </a:rPr>
              <a:t> </a:t>
            </a:r>
          </a:p>
          <a:p>
            <a:r>
              <a:rPr lang="en-GB" b="0" i="0" u="none" strike="noStrike" baseline="0" dirty="0" smtClean="0">
                <a:solidFill>
                  <a:srgbClr val="000000"/>
                </a:solidFill>
                <a:latin typeface="Arial" panose="020B0604020202020204" pitchFamily="34" charset="0"/>
                <a:cs typeface="Arial" panose="020B0604020202020204" pitchFamily="34" charset="0"/>
              </a:rPr>
              <a:t>Local authorities will normally only prepare and maintain an IDP in instances where the child or young person’s needs are more severe or complex. Ordinarily IDPs will be the responsibility of the maintained school or further education institution.</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1839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104" y="365125"/>
            <a:ext cx="11013696" cy="1325563"/>
          </a:xfrm>
        </p:spPr>
        <p:txBody>
          <a:bodyPr>
            <a:noAutofit/>
          </a:bodyPr>
          <a:lstStyle/>
          <a:p>
            <a:r>
              <a:rPr lang="en-GB" sz="3500" b="1" dirty="0">
                <a:solidFill>
                  <a:prstClr val="black"/>
                </a:solidFill>
                <a:latin typeface="Arial" panose="020B0604020202020204" pitchFamily="34" charset="0"/>
                <a:cs typeface="Arial" panose="020B0604020202020204" pitchFamily="34" charset="0"/>
              </a:rPr>
              <a:t>The Act places the learner at the heart of the </a:t>
            </a:r>
            <a:r>
              <a:rPr lang="en-GB" sz="3500" b="1" dirty="0" smtClean="0">
                <a:solidFill>
                  <a:prstClr val="black"/>
                </a:solidFill>
                <a:latin typeface="Arial" panose="020B0604020202020204" pitchFamily="34" charset="0"/>
                <a:cs typeface="Arial" panose="020B0604020202020204" pitchFamily="34" charset="0"/>
              </a:rPr>
              <a:t>process – Person </a:t>
            </a:r>
            <a:r>
              <a:rPr lang="en-GB" sz="3500" b="1" dirty="0">
                <a:solidFill>
                  <a:prstClr val="black"/>
                </a:solidFill>
                <a:latin typeface="Arial" panose="020B0604020202020204" pitchFamily="34" charset="0"/>
                <a:cs typeface="Arial" panose="020B0604020202020204" pitchFamily="34" charset="0"/>
              </a:rPr>
              <a:t>Centred Practice</a:t>
            </a:r>
            <a:endParaRPr lang="en-GB" sz="3500" b="1" dirty="0"/>
          </a:p>
        </p:txBody>
      </p:sp>
      <p:pic>
        <p:nvPicPr>
          <p:cNvPr id="4" name="Content Placeholder 3"/>
          <p:cNvPicPr>
            <a:picLocks noGrp="1" noChangeAspect="1"/>
          </p:cNvPicPr>
          <p:nvPr>
            <p:ph idx="1"/>
          </p:nvPr>
        </p:nvPicPr>
        <p:blipFill>
          <a:blip r:embed="rId2"/>
          <a:stretch>
            <a:fillRect/>
          </a:stretch>
        </p:blipFill>
        <p:spPr>
          <a:xfrm>
            <a:off x="4130216" y="1690688"/>
            <a:ext cx="3071773" cy="2553795"/>
          </a:xfrm>
          <a:prstGeom prst="rect">
            <a:avLst/>
          </a:prstGeom>
        </p:spPr>
      </p:pic>
      <p:sp>
        <p:nvSpPr>
          <p:cNvPr id="6" name="Rectangle 5"/>
          <p:cNvSpPr/>
          <p:nvPr/>
        </p:nvSpPr>
        <p:spPr>
          <a:xfrm>
            <a:off x="340104" y="1859589"/>
            <a:ext cx="2921609" cy="738664"/>
          </a:xfrm>
          <a:prstGeom prst="rect">
            <a:avLst/>
          </a:prstGeom>
        </p:spPr>
        <p:txBody>
          <a:bodyPr wrap="square">
            <a:spAutoFit/>
          </a:bodyPr>
          <a:lstStyle/>
          <a:p>
            <a:r>
              <a:rPr lang="en-GB" sz="1400" b="1" kern="1400" dirty="0" smtClean="0">
                <a:ln>
                  <a:noFill/>
                </a:ln>
                <a:solidFill>
                  <a:schemeClr val="accent1">
                    <a:lumMod val="50000"/>
                  </a:schemeClr>
                </a:solidFill>
                <a:effectLst/>
                <a:latin typeface="Arial" panose="020B0604020202020204" pitchFamily="34" charset="0"/>
                <a:cs typeface="Arial" panose="020B0604020202020204" pitchFamily="34" charset="0"/>
              </a:rPr>
              <a:t>What does Person Centred mean? </a:t>
            </a:r>
          </a:p>
          <a:p>
            <a:r>
              <a:rPr lang="en-GB" sz="1400" kern="1400" dirty="0" smtClean="0">
                <a:ln>
                  <a:noFill/>
                </a:ln>
                <a:solidFill>
                  <a:schemeClr val="accent1">
                    <a:lumMod val="50000"/>
                  </a:schemeClr>
                </a:solidFill>
                <a:effectLst/>
                <a:latin typeface="Arial" panose="020B0604020202020204" pitchFamily="34" charset="0"/>
                <a:cs typeface="Arial" panose="020B0604020202020204" pitchFamily="34" charset="0"/>
              </a:rPr>
              <a:t>It means focussing on your child.</a:t>
            </a:r>
          </a:p>
        </p:txBody>
      </p:sp>
      <p:sp>
        <p:nvSpPr>
          <p:cNvPr id="7" name="Rectangle 6"/>
          <p:cNvSpPr/>
          <p:nvPr/>
        </p:nvSpPr>
        <p:spPr>
          <a:xfrm>
            <a:off x="340104" y="3159057"/>
            <a:ext cx="3409624" cy="2893100"/>
          </a:xfrm>
          <a:prstGeom prst="rect">
            <a:avLst/>
          </a:prstGeom>
        </p:spPr>
        <p:txBody>
          <a:bodyPr wrap="square">
            <a:spAutoFit/>
          </a:bodyPr>
          <a:lstStyle/>
          <a:p>
            <a:r>
              <a:rPr lang="en-GB" sz="1400" b="1" dirty="0" smtClean="0">
                <a:solidFill>
                  <a:schemeClr val="accent1">
                    <a:lumMod val="50000"/>
                  </a:schemeClr>
                </a:solidFill>
                <a:latin typeface="Arial" panose="020B0604020202020204" pitchFamily="34" charset="0"/>
                <a:cs typeface="Arial" panose="020B0604020202020204" pitchFamily="34" charset="0"/>
              </a:rPr>
              <a:t>What is a Person Centred Review? </a:t>
            </a:r>
          </a:p>
          <a:p>
            <a:r>
              <a:rPr lang="en-GB" sz="1400" dirty="0" smtClean="0">
                <a:solidFill>
                  <a:schemeClr val="accent1">
                    <a:lumMod val="50000"/>
                  </a:schemeClr>
                </a:solidFill>
                <a:latin typeface="Arial" panose="020B0604020202020204" pitchFamily="34" charset="0"/>
                <a:cs typeface="Arial" panose="020B0604020202020204" pitchFamily="34" charset="0"/>
              </a:rPr>
              <a:t>It is all about:</a:t>
            </a:r>
          </a:p>
          <a:p>
            <a:pPr marL="285750" indent="-285750">
              <a:buFont typeface="Arial" panose="020B0604020202020204" pitchFamily="34" charset="0"/>
              <a:buChar char="•"/>
            </a:pPr>
            <a:r>
              <a:rPr lang="en-GB" sz="1400" dirty="0" smtClean="0">
                <a:solidFill>
                  <a:schemeClr val="accent1">
                    <a:lumMod val="50000"/>
                  </a:schemeClr>
                </a:solidFill>
                <a:latin typeface="Arial" panose="020B0604020202020204" pitchFamily="34" charset="0"/>
                <a:cs typeface="Arial" panose="020B0604020202020204" pitchFamily="34" charset="0"/>
              </a:rPr>
              <a:t>Listening and understanding your child’s views and wishes.</a:t>
            </a:r>
          </a:p>
          <a:p>
            <a:pPr marL="285750" indent="-285750">
              <a:buFont typeface="Arial" panose="020B0604020202020204" pitchFamily="34" charset="0"/>
              <a:buChar char="•"/>
            </a:pPr>
            <a:r>
              <a:rPr lang="en-GB" sz="1400" dirty="0" smtClean="0">
                <a:solidFill>
                  <a:schemeClr val="accent1">
                    <a:lumMod val="50000"/>
                  </a:schemeClr>
                </a:solidFill>
                <a:latin typeface="Arial" panose="020B0604020202020204" pitchFamily="34" charset="0"/>
                <a:cs typeface="Arial" panose="020B0604020202020204" pitchFamily="34" charset="0"/>
              </a:rPr>
              <a:t>Supporting your child to think about what is important to them and for them.</a:t>
            </a:r>
          </a:p>
          <a:p>
            <a:pPr marL="285750" indent="-285750">
              <a:buFont typeface="Arial" panose="020B0604020202020204" pitchFamily="34" charset="0"/>
              <a:buChar char="•"/>
            </a:pPr>
            <a:r>
              <a:rPr lang="en-GB" sz="1400" dirty="0" smtClean="0">
                <a:solidFill>
                  <a:schemeClr val="accent1">
                    <a:lumMod val="50000"/>
                  </a:schemeClr>
                </a:solidFill>
                <a:latin typeface="Arial" panose="020B0604020202020204" pitchFamily="34" charset="0"/>
                <a:cs typeface="Arial" panose="020B0604020202020204" pitchFamily="34" charset="0"/>
              </a:rPr>
              <a:t>Helping your child to think what’s working and not working.</a:t>
            </a:r>
          </a:p>
          <a:p>
            <a:pPr marL="285750" indent="-285750">
              <a:buFont typeface="Arial" panose="020B0604020202020204" pitchFamily="34" charset="0"/>
              <a:buChar char="•"/>
            </a:pPr>
            <a:r>
              <a:rPr lang="en-GB" sz="1400" dirty="0" smtClean="0">
                <a:solidFill>
                  <a:schemeClr val="accent1">
                    <a:lumMod val="50000"/>
                  </a:schemeClr>
                </a:solidFill>
                <a:latin typeface="Arial" panose="020B0604020202020204" pitchFamily="34" charset="0"/>
                <a:cs typeface="Arial" panose="020B0604020202020204" pitchFamily="34" charset="0"/>
              </a:rPr>
              <a:t>Making sure that your child gets the best support from everyone for example, you, the school and other professionals.</a:t>
            </a:r>
            <a:endParaRPr lang="en-GB" sz="1400" dirty="0">
              <a:solidFill>
                <a:schemeClr val="accent1">
                  <a:lumMod val="50000"/>
                </a:schemeClr>
              </a:solidFill>
              <a:latin typeface="Arial" panose="020B0604020202020204" pitchFamily="34" charset="0"/>
              <a:cs typeface="Arial" panose="020B0604020202020204" pitchFamily="34" charset="0"/>
            </a:endParaRPr>
          </a:p>
        </p:txBody>
      </p:sp>
      <p:sp>
        <p:nvSpPr>
          <p:cNvPr id="8" name="Rectangle 7"/>
          <p:cNvSpPr/>
          <p:nvPr/>
        </p:nvSpPr>
        <p:spPr>
          <a:xfrm>
            <a:off x="7939696" y="1775000"/>
            <a:ext cx="3906148" cy="3621504"/>
          </a:xfrm>
          <a:prstGeom prst="rect">
            <a:avLst/>
          </a:prstGeom>
        </p:spPr>
        <p:txBody>
          <a:bodyPr wrap="square">
            <a:spAutoFit/>
          </a:bodyPr>
          <a:lstStyle/>
          <a:p>
            <a:pPr lvl="0" eaLnBrk="0" fontAlgn="base" hangingPunct="0"/>
            <a:r>
              <a:rPr lang="en-GB" altLang="en-US" sz="1400" b="1" dirty="0" smtClean="0">
                <a:solidFill>
                  <a:schemeClr val="accent1">
                    <a:lumMod val="50000"/>
                  </a:schemeClr>
                </a:solidFill>
                <a:latin typeface="Arial" panose="020B0604020202020204" pitchFamily="34" charset="0"/>
                <a:cs typeface="Arial" panose="020B0604020202020204" pitchFamily="34" charset="0"/>
              </a:rPr>
              <a:t>How does your child contribute?</a:t>
            </a:r>
          </a:p>
          <a:p>
            <a:pPr lvl="0" eaLnBrk="0" fontAlgn="base" hangingPunct="0"/>
            <a:r>
              <a:rPr kumimoji="0" lang="en-GB" altLang="en-US" sz="1400" b="0" i="0" u="none" strike="noStrike" cap="none" normalizeH="0" baseline="0" dirty="0" smtClean="0">
                <a:ln>
                  <a:noFill/>
                </a:ln>
                <a:solidFill>
                  <a:schemeClr val="accent1">
                    <a:lumMod val="50000"/>
                  </a:schemeClr>
                </a:solidFill>
                <a:effectLst/>
                <a:latin typeface="Arial" panose="020B0604020202020204" pitchFamily="34" charset="0"/>
                <a:cs typeface="Arial" panose="020B0604020202020204" pitchFamily="34" charset="0"/>
              </a:rPr>
              <a:t>Your child will have their One Page Profile to show at the meeting, stating three key questions:</a:t>
            </a:r>
          </a:p>
          <a:p>
            <a:pPr lvl="0" eaLnBrk="0" fontAlgn="base" hangingPunct="0"/>
            <a:endParaRPr kumimoji="0" lang="en-GB" altLang="en-US" sz="1400" b="0" i="0" u="none" strike="noStrike" cap="none" normalizeH="0" baseline="0" noProof="1" smtClean="0">
              <a:ln>
                <a:noFill/>
              </a:ln>
              <a:solidFill>
                <a:schemeClr val="accent1">
                  <a:lumMod val="50000"/>
                </a:schemeClr>
              </a:solidFill>
              <a:effectLst/>
              <a:latin typeface="Arial" panose="020B0604020202020204" pitchFamily="34" charset="0"/>
              <a:cs typeface="Arial" panose="020B0604020202020204" pitchFamily="34" charset="0"/>
            </a:endParaRPr>
          </a:p>
          <a:p>
            <a:pPr lvl="0" eaLnBrk="0" fontAlgn="base" hangingPunct="0">
              <a:spcBef>
                <a:spcPct val="0"/>
              </a:spcBef>
              <a:spcAft>
                <a:spcPts val="1000"/>
              </a:spcAft>
              <a:buFont typeface="Symbol" panose="05050102010706020507" pitchFamily="18" charset="2"/>
              <a:buChar char="Þ"/>
            </a:pPr>
            <a:r>
              <a:rPr kumimoji="0" lang="en-GB" altLang="en-US" sz="1400" b="0" i="0" u="none" strike="noStrike" cap="none" normalizeH="0" baseline="0" dirty="0" smtClean="0">
                <a:ln>
                  <a:noFill/>
                </a:ln>
                <a:solidFill>
                  <a:schemeClr val="accent1">
                    <a:lumMod val="50000"/>
                  </a:schemeClr>
                </a:solidFill>
                <a:effectLst/>
                <a:latin typeface="Arial" panose="020B0604020202020204" pitchFamily="34" charset="0"/>
                <a:cs typeface="Arial" panose="020B0604020202020204" pitchFamily="34" charset="0"/>
              </a:rPr>
              <a:t> What people admire/like about me?</a:t>
            </a:r>
            <a:endParaRPr kumimoji="0" lang="en-GB" altLang="en-US" sz="1400" b="0" i="0" u="none" strike="noStrike" cap="none" normalizeH="0" baseline="0" noProof="1" smtClean="0">
              <a:ln>
                <a:noFill/>
              </a:ln>
              <a:solidFill>
                <a:schemeClr val="accent1">
                  <a:lumMod val="50000"/>
                </a:schemeClr>
              </a:solidFill>
              <a:effectLst/>
              <a:latin typeface="Arial" panose="020B0604020202020204" pitchFamily="34" charset="0"/>
              <a:cs typeface="Arial" panose="020B0604020202020204" pitchFamily="34" charset="0"/>
            </a:endParaRPr>
          </a:p>
          <a:p>
            <a:pPr lvl="0" eaLnBrk="0" fontAlgn="base" hangingPunct="0">
              <a:spcBef>
                <a:spcPct val="0"/>
              </a:spcBef>
              <a:spcAft>
                <a:spcPts val="1000"/>
              </a:spcAft>
              <a:buFont typeface="Symbol" panose="05050102010706020507" pitchFamily="18" charset="2"/>
              <a:buChar char="Þ"/>
            </a:pPr>
            <a:r>
              <a:rPr kumimoji="0" lang="en-GB" altLang="en-US" sz="1400" b="0" i="0" u="none" strike="noStrike" cap="none" normalizeH="0" baseline="0" dirty="0" smtClean="0">
                <a:ln>
                  <a:noFill/>
                </a:ln>
                <a:solidFill>
                  <a:schemeClr val="accent1">
                    <a:lumMod val="50000"/>
                  </a:schemeClr>
                </a:solidFill>
                <a:effectLst/>
                <a:latin typeface="Arial" panose="020B0604020202020204" pitchFamily="34" charset="0"/>
                <a:cs typeface="Arial" panose="020B0604020202020204" pitchFamily="34" charset="0"/>
              </a:rPr>
              <a:t> What is important to me?</a:t>
            </a:r>
            <a:endParaRPr kumimoji="0" lang="en-GB" altLang="en-US" sz="1400" b="0" i="0" u="none" strike="noStrike" cap="none" normalizeH="0" baseline="0" noProof="1" smtClean="0">
              <a:ln>
                <a:noFill/>
              </a:ln>
              <a:solidFill>
                <a:schemeClr val="accent1">
                  <a:lumMod val="50000"/>
                </a:schemeClr>
              </a:solidFill>
              <a:effectLst/>
              <a:latin typeface="Arial" panose="020B0604020202020204" pitchFamily="34" charset="0"/>
              <a:cs typeface="Arial" panose="020B0604020202020204" pitchFamily="34" charset="0"/>
            </a:endParaRPr>
          </a:p>
          <a:p>
            <a:pPr lvl="0" eaLnBrk="0" fontAlgn="base" hangingPunct="0">
              <a:spcBef>
                <a:spcPct val="0"/>
              </a:spcBef>
              <a:spcAft>
                <a:spcPts val="1000"/>
              </a:spcAft>
              <a:buFont typeface="Symbol" panose="05050102010706020507" pitchFamily="18" charset="2"/>
              <a:buChar char="Þ"/>
            </a:pPr>
            <a:r>
              <a:rPr kumimoji="0" lang="en-GB" altLang="en-US" sz="1400" b="0" i="0" u="none" strike="noStrike" cap="none" normalizeH="0" baseline="0" dirty="0" smtClean="0">
                <a:ln>
                  <a:noFill/>
                </a:ln>
                <a:solidFill>
                  <a:schemeClr val="accent1">
                    <a:lumMod val="50000"/>
                  </a:schemeClr>
                </a:solidFill>
                <a:effectLst/>
                <a:latin typeface="Arial" panose="020B0604020202020204" pitchFamily="34" charset="0"/>
                <a:cs typeface="Arial" panose="020B0604020202020204" pitchFamily="34" charset="0"/>
              </a:rPr>
              <a:t> How best to support me?</a:t>
            </a:r>
          </a:p>
          <a:p>
            <a:pPr lvl="0" eaLnBrk="0" fontAlgn="base" hangingPunct="0">
              <a:spcBef>
                <a:spcPct val="0"/>
              </a:spcBef>
              <a:spcAft>
                <a:spcPts val="1000"/>
              </a:spcAft>
            </a:pPr>
            <a:endParaRPr kumimoji="0" lang="en-GB" altLang="en-US" sz="1400" b="0" i="0" u="none" strike="noStrike" cap="none" normalizeH="0" baseline="0" noProof="1" smtClean="0">
              <a:ln>
                <a:noFill/>
              </a:ln>
              <a:solidFill>
                <a:schemeClr val="accent1">
                  <a:lumMod val="50000"/>
                </a:schemeClr>
              </a:solidFill>
              <a:effectLst/>
              <a:latin typeface="Arial" panose="020B0604020202020204" pitchFamily="34" charset="0"/>
              <a:cs typeface="Arial" panose="020B0604020202020204" pitchFamily="34" charset="0"/>
            </a:endParaRPr>
          </a:p>
          <a:p>
            <a:pPr lvl="0" eaLnBrk="0" fontAlgn="base" hangingPunct="0">
              <a:spcBef>
                <a:spcPct val="0"/>
              </a:spcBef>
              <a:spcAft>
                <a:spcPts val="1000"/>
              </a:spcAft>
            </a:pPr>
            <a:r>
              <a:rPr kumimoji="0" lang="en-GB" altLang="en-US" sz="1400" b="0" i="0" u="none" strike="noStrike" cap="none" normalizeH="0" baseline="0" dirty="0" smtClean="0">
                <a:ln>
                  <a:noFill/>
                </a:ln>
                <a:solidFill>
                  <a:schemeClr val="accent1">
                    <a:lumMod val="50000"/>
                  </a:schemeClr>
                </a:solidFill>
                <a:effectLst/>
                <a:latin typeface="Arial" panose="020B0604020202020204" pitchFamily="34" charset="0"/>
                <a:cs typeface="Arial" panose="020B0604020202020204" pitchFamily="34" charset="0"/>
              </a:rPr>
              <a:t>The school will prepare your child for the review and if appropriate they will attend.  They can use symbols/photographs/write or in some cases a smart board will be used to demonstrate their achievements</a:t>
            </a:r>
            <a:endParaRPr lang="en-GB" sz="1400" dirty="0">
              <a:solidFill>
                <a:schemeClr val="accent1">
                  <a:lumMod val="50000"/>
                </a:schemeClr>
              </a:solidFill>
              <a:latin typeface="Arial" panose="020B0604020202020204" pitchFamily="34" charset="0"/>
              <a:cs typeface="Arial" panose="020B0604020202020204" pitchFamily="34" charset="0"/>
            </a:endParaRPr>
          </a:p>
        </p:txBody>
      </p:sp>
      <p:sp>
        <p:nvSpPr>
          <p:cNvPr id="3" name="TextBox 2"/>
          <p:cNvSpPr txBox="1"/>
          <p:nvPr/>
        </p:nvSpPr>
        <p:spPr>
          <a:xfrm>
            <a:off x="4252304" y="4446661"/>
            <a:ext cx="3687392" cy="2246769"/>
          </a:xfrm>
          <a:prstGeom prst="rect">
            <a:avLst/>
          </a:prstGeom>
          <a:noFill/>
        </p:spPr>
        <p:txBody>
          <a:bodyPr wrap="square" rtlCol="0">
            <a:spAutoFit/>
          </a:bodyPr>
          <a:lstStyle/>
          <a:p>
            <a:pPr lvl="0" eaLnBrk="0" fontAlgn="base" hangingPunct="0"/>
            <a:r>
              <a:rPr lang="en-GB" altLang="en-US" sz="1400" b="1" dirty="0">
                <a:solidFill>
                  <a:schemeClr val="accent1">
                    <a:lumMod val="50000"/>
                  </a:schemeClr>
                </a:solidFill>
                <a:latin typeface="Arial" panose="020B0604020202020204" pitchFamily="34" charset="0"/>
                <a:cs typeface="Arial" panose="020B0604020202020204" pitchFamily="34" charset="0"/>
              </a:rPr>
              <a:t>What will be </a:t>
            </a:r>
            <a:r>
              <a:rPr lang="en-GB" altLang="en-US" sz="1400" b="1" dirty="0" smtClean="0">
                <a:solidFill>
                  <a:schemeClr val="accent1">
                    <a:lumMod val="50000"/>
                  </a:schemeClr>
                </a:solidFill>
                <a:latin typeface="Arial" panose="020B0604020202020204" pitchFamily="34" charset="0"/>
                <a:cs typeface="Arial" panose="020B0604020202020204" pitchFamily="34" charset="0"/>
              </a:rPr>
              <a:t>discussed?</a:t>
            </a:r>
          </a:p>
          <a:p>
            <a:pPr marL="285750" lvl="0" indent="-285750" eaLnBrk="0" fontAlgn="base" hangingPunct="0">
              <a:buFont typeface="Arial" panose="020B0604020202020204" pitchFamily="34" charset="0"/>
              <a:buChar char="•"/>
            </a:pPr>
            <a:r>
              <a:rPr lang="en-GB" altLang="en-US" sz="1400" dirty="0" smtClean="0">
                <a:solidFill>
                  <a:schemeClr val="accent1">
                    <a:lumMod val="50000"/>
                  </a:schemeClr>
                </a:solidFill>
                <a:latin typeface="Arial" panose="020B0604020202020204" pitchFamily="34" charset="0"/>
                <a:cs typeface="Arial" panose="020B0604020202020204" pitchFamily="34" charset="0"/>
              </a:rPr>
              <a:t>Who </a:t>
            </a:r>
            <a:r>
              <a:rPr lang="en-GB" altLang="en-US" sz="1400" dirty="0">
                <a:solidFill>
                  <a:schemeClr val="accent1">
                    <a:lumMod val="50000"/>
                  </a:schemeClr>
                </a:solidFill>
                <a:latin typeface="Arial" panose="020B0604020202020204" pitchFamily="34" charset="0"/>
                <a:cs typeface="Arial" panose="020B0604020202020204" pitchFamily="34" charset="0"/>
              </a:rPr>
              <a:t>is present</a:t>
            </a:r>
            <a:endParaRPr lang="en-GB" altLang="en-US" sz="1400" noProof="1">
              <a:solidFill>
                <a:schemeClr val="accent1">
                  <a:lumMod val="50000"/>
                </a:schemeClr>
              </a:solidFill>
              <a:latin typeface="Arial" panose="020B0604020202020204" pitchFamily="34" charset="0"/>
              <a:cs typeface="Arial" panose="020B0604020202020204" pitchFamily="34" charset="0"/>
            </a:endParaRPr>
          </a:p>
          <a:p>
            <a:pPr marL="285750" lvl="0" indent="-285750" eaLnBrk="0" fontAlgn="base" hangingPunct="0">
              <a:buFont typeface="Arial" panose="020B0604020202020204" pitchFamily="34" charset="0"/>
              <a:buChar char="•"/>
            </a:pPr>
            <a:r>
              <a:rPr lang="en-GB" altLang="en-US" sz="1400" dirty="0">
                <a:solidFill>
                  <a:schemeClr val="accent1">
                    <a:lumMod val="50000"/>
                  </a:schemeClr>
                </a:solidFill>
                <a:latin typeface="Arial" panose="020B0604020202020204" pitchFamily="34" charset="0"/>
                <a:cs typeface="Arial" panose="020B0604020202020204" pitchFamily="34" charset="0"/>
              </a:rPr>
              <a:t>What we admire and like about your child</a:t>
            </a:r>
            <a:endParaRPr lang="en-GB" altLang="en-US" sz="1400" noProof="1">
              <a:solidFill>
                <a:schemeClr val="accent1">
                  <a:lumMod val="50000"/>
                </a:schemeClr>
              </a:solidFill>
              <a:latin typeface="Arial" panose="020B0604020202020204" pitchFamily="34" charset="0"/>
              <a:cs typeface="Arial" panose="020B0604020202020204" pitchFamily="34" charset="0"/>
            </a:endParaRPr>
          </a:p>
          <a:p>
            <a:pPr marL="285750" lvl="0" indent="-285750" eaLnBrk="0" fontAlgn="base" hangingPunct="0">
              <a:buFont typeface="Arial" panose="020B0604020202020204" pitchFamily="34" charset="0"/>
              <a:buChar char="•"/>
            </a:pPr>
            <a:r>
              <a:rPr lang="en-GB" altLang="en-US" sz="1400" dirty="0">
                <a:solidFill>
                  <a:schemeClr val="accent1">
                    <a:lumMod val="50000"/>
                  </a:schemeClr>
                </a:solidFill>
                <a:latin typeface="Arial" panose="020B0604020202020204" pitchFamily="34" charset="0"/>
                <a:cs typeface="Arial" panose="020B0604020202020204" pitchFamily="34" charset="0"/>
              </a:rPr>
              <a:t>What is important to your child</a:t>
            </a:r>
            <a:endParaRPr lang="en-GB" altLang="en-US" sz="1400" noProof="1">
              <a:solidFill>
                <a:schemeClr val="accent1">
                  <a:lumMod val="50000"/>
                </a:schemeClr>
              </a:solidFill>
              <a:latin typeface="Arial" panose="020B0604020202020204" pitchFamily="34" charset="0"/>
              <a:cs typeface="Arial" panose="020B0604020202020204" pitchFamily="34" charset="0"/>
            </a:endParaRPr>
          </a:p>
          <a:p>
            <a:pPr marL="285750" lvl="0" indent="-285750" eaLnBrk="0" fontAlgn="base" hangingPunct="0">
              <a:buFont typeface="Arial" panose="020B0604020202020204" pitchFamily="34" charset="0"/>
              <a:buChar char="•"/>
            </a:pPr>
            <a:r>
              <a:rPr lang="en-GB" altLang="en-US" sz="1400" dirty="0">
                <a:solidFill>
                  <a:schemeClr val="accent1">
                    <a:lumMod val="50000"/>
                  </a:schemeClr>
                </a:solidFill>
                <a:latin typeface="Arial" panose="020B0604020202020204" pitchFamily="34" charset="0"/>
                <a:cs typeface="Arial" panose="020B0604020202020204" pitchFamily="34" charset="0"/>
              </a:rPr>
              <a:t>What is important for your child</a:t>
            </a:r>
            <a:endParaRPr lang="en-GB" altLang="en-US" sz="1400" noProof="1">
              <a:solidFill>
                <a:schemeClr val="accent1">
                  <a:lumMod val="50000"/>
                </a:schemeClr>
              </a:solidFill>
              <a:latin typeface="Arial" panose="020B0604020202020204" pitchFamily="34" charset="0"/>
              <a:cs typeface="Arial" panose="020B0604020202020204" pitchFamily="34" charset="0"/>
            </a:endParaRPr>
          </a:p>
          <a:p>
            <a:pPr marL="285750" lvl="0" indent="-285750" eaLnBrk="0" fontAlgn="base" hangingPunct="0">
              <a:buFont typeface="Arial" panose="020B0604020202020204" pitchFamily="34" charset="0"/>
              <a:buChar char="•"/>
            </a:pPr>
            <a:r>
              <a:rPr lang="en-GB" altLang="en-US" sz="1400" dirty="0">
                <a:solidFill>
                  <a:schemeClr val="accent1">
                    <a:lumMod val="50000"/>
                  </a:schemeClr>
                </a:solidFill>
                <a:latin typeface="Arial" panose="020B0604020202020204" pitchFamily="34" charset="0"/>
                <a:cs typeface="Arial" panose="020B0604020202020204" pitchFamily="34" charset="0"/>
              </a:rPr>
              <a:t>What is working well/not working</a:t>
            </a:r>
            <a:endParaRPr lang="en-GB" altLang="en-US" sz="1400" noProof="1">
              <a:solidFill>
                <a:schemeClr val="accent1">
                  <a:lumMod val="50000"/>
                </a:schemeClr>
              </a:solidFill>
              <a:latin typeface="Arial" panose="020B0604020202020204" pitchFamily="34" charset="0"/>
              <a:cs typeface="Arial" panose="020B0604020202020204" pitchFamily="34" charset="0"/>
            </a:endParaRPr>
          </a:p>
          <a:p>
            <a:pPr marL="285750" lvl="0" indent="-285750" eaLnBrk="0" fontAlgn="base" hangingPunct="0">
              <a:buFont typeface="Arial" panose="020B0604020202020204" pitchFamily="34" charset="0"/>
              <a:buChar char="•"/>
            </a:pPr>
            <a:r>
              <a:rPr lang="en-GB" altLang="en-US" sz="1400" dirty="0">
                <a:solidFill>
                  <a:schemeClr val="accent1">
                    <a:lumMod val="50000"/>
                  </a:schemeClr>
                </a:solidFill>
                <a:latin typeface="Arial" panose="020B0604020202020204" pitchFamily="34" charset="0"/>
                <a:cs typeface="Arial" panose="020B0604020202020204" pitchFamily="34" charset="0"/>
              </a:rPr>
              <a:t>Any questions</a:t>
            </a:r>
            <a:endParaRPr lang="en-GB" altLang="en-US" sz="1400" noProof="1">
              <a:solidFill>
                <a:schemeClr val="accent1">
                  <a:lumMod val="50000"/>
                </a:schemeClr>
              </a:solidFill>
              <a:latin typeface="Arial" panose="020B0604020202020204" pitchFamily="34" charset="0"/>
              <a:cs typeface="Arial" panose="020B0604020202020204" pitchFamily="34" charset="0"/>
            </a:endParaRPr>
          </a:p>
          <a:p>
            <a:pPr marL="285750" lvl="0" indent="-285750" eaLnBrk="0" fontAlgn="base" hangingPunct="0">
              <a:buFont typeface="Arial" panose="020B0604020202020204" pitchFamily="34" charset="0"/>
              <a:buChar char="•"/>
            </a:pPr>
            <a:r>
              <a:rPr lang="en-GB" altLang="en-US" sz="1400" dirty="0">
                <a:solidFill>
                  <a:schemeClr val="accent1">
                    <a:lumMod val="50000"/>
                  </a:schemeClr>
                </a:solidFill>
                <a:latin typeface="Arial" panose="020B0604020202020204" pitchFamily="34" charset="0"/>
                <a:cs typeface="Arial" panose="020B0604020202020204" pitchFamily="34" charset="0"/>
              </a:rPr>
              <a:t>Action Plan</a:t>
            </a:r>
            <a:endParaRPr lang="en-US" altLang="en-US" sz="1400" dirty="0">
              <a:solidFill>
                <a:schemeClr val="accent1">
                  <a:lumMod val="50000"/>
                </a:schemeClr>
              </a:solidFill>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1011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a:solidFill>
                  <a:prstClr val="black"/>
                </a:solidFill>
                <a:latin typeface="Arial" panose="020B0604020202020204" pitchFamily="34" charset="0"/>
                <a:cs typeface="Arial" panose="020B0604020202020204" pitchFamily="34" charset="0"/>
              </a:rPr>
              <a:t>Further Information</a:t>
            </a:r>
            <a:endParaRPr lang="en-GB" dirty="0"/>
          </a:p>
        </p:txBody>
      </p:sp>
      <p:sp>
        <p:nvSpPr>
          <p:cNvPr id="5" name="Content Placeholder 4"/>
          <p:cNvSpPr>
            <a:spLocks noGrp="1"/>
          </p:cNvSpPr>
          <p:nvPr>
            <p:ph sz="half" idx="1"/>
          </p:nvPr>
        </p:nvSpPr>
        <p:spPr>
          <a:xfrm>
            <a:off x="378941" y="1416908"/>
            <a:ext cx="5640859" cy="5181600"/>
          </a:xfrm>
        </p:spPr>
        <p:txBody>
          <a:bodyPr>
            <a:normAutofit lnSpcReduction="10000"/>
          </a:bodyPr>
          <a:lstStyle/>
          <a:p>
            <a:pPr marL="0" lvl="0" indent="0">
              <a:lnSpc>
                <a:spcPct val="100000"/>
              </a:lnSpc>
              <a:spcBef>
                <a:spcPct val="20000"/>
              </a:spcBef>
              <a:buNone/>
            </a:pPr>
            <a:r>
              <a:rPr lang="en-GB" sz="1100" dirty="0">
                <a:solidFill>
                  <a:prstClr val="black">
                    <a:tint val="75000"/>
                  </a:prstClr>
                </a:solidFill>
                <a:latin typeface="Arial" panose="020B0604020202020204" pitchFamily="34" charset="0"/>
                <a:cs typeface="Arial" panose="020B0604020202020204" pitchFamily="34" charset="0"/>
              </a:rPr>
              <a:t>ALN Transformation Programme - English</a:t>
            </a:r>
          </a:p>
          <a:p>
            <a:pPr marL="0" lvl="0" indent="0">
              <a:lnSpc>
                <a:spcPct val="100000"/>
              </a:lnSpc>
              <a:spcBef>
                <a:spcPct val="20000"/>
              </a:spcBef>
              <a:buNone/>
            </a:pPr>
            <a:r>
              <a:rPr lang="en-GB" sz="1100" u="sng" dirty="0">
                <a:solidFill>
                  <a:prstClr val="black">
                    <a:tint val="75000"/>
                  </a:prstClr>
                </a:solidFill>
                <a:latin typeface="Arial" panose="020B0604020202020204" pitchFamily="34" charset="0"/>
                <a:cs typeface="Arial" panose="020B0604020202020204" pitchFamily="34" charset="0"/>
                <a:hlinkClick r:id="rId2"/>
              </a:rPr>
              <a:t>http://gov.wales/docs/dcells/publications/180124-aln-transformation-programme-en-v2.pdf</a:t>
            </a:r>
            <a:endParaRPr lang="en-GB" sz="1100" dirty="0">
              <a:solidFill>
                <a:prstClr val="black">
                  <a:tint val="75000"/>
                </a:prstClr>
              </a:solidFill>
              <a:latin typeface="Arial" panose="020B0604020202020204" pitchFamily="34" charset="0"/>
              <a:cs typeface="Arial" panose="020B0604020202020204" pitchFamily="34" charset="0"/>
            </a:endParaRPr>
          </a:p>
          <a:p>
            <a:pPr marL="0" lvl="0" indent="0">
              <a:lnSpc>
                <a:spcPct val="100000"/>
              </a:lnSpc>
              <a:spcBef>
                <a:spcPct val="20000"/>
              </a:spcBef>
              <a:buNone/>
            </a:pPr>
            <a:r>
              <a:rPr lang="en-GB" sz="1100" dirty="0">
                <a:solidFill>
                  <a:prstClr val="black">
                    <a:tint val="75000"/>
                  </a:prstClr>
                </a:solidFill>
                <a:latin typeface="Arial" panose="020B0604020202020204" pitchFamily="34" charset="0"/>
                <a:cs typeface="Arial" panose="020B0604020202020204" pitchFamily="34" charset="0"/>
              </a:rPr>
              <a:t> </a:t>
            </a:r>
          </a:p>
          <a:p>
            <a:pPr marL="0" lvl="0" indent="0">
              <a:lnSpc>
                <a:spcPct val="100000"/>
              </a:lnSpc>
              <a:spcBef>
                <a:spcPct val="20000"/>
              </a:spcBef>
              <a:buNone/>
            </a:pPr>
            <a:r>
              <a:rPr lang="en-GB" sz="1100" dirty="0">
                <a:solidFill>
                  <a:prstClr val="black">
                    <a:tint val="75000"/>
                  </a:prstClr>
                </a:solidFill>
                <a:latin typeface="Arial" panose="020B0604020202020204" pitchFamily="34" charset="0"/>
                <a:cs typeface="Arial" panose="020B0604020202020204" pitchFamily="34" charset="0"/>
              </a:rPr>
              <a:t>ALN Transformation Programme - Welsh</a:t>
            </a:r>
          </a:p>
          <a:p>
            <a:pPr marL="0" lvl="0" indent="0">
              <a:lnSpc>
                <a:spcPct val="100000"/>
              </a:lnSpc>
              <a:spcBef>
                <a:spcPct val="20000"/>
              </a:spcBef>
              <a:buNone/>
            </a:pPr>
            <a:r>
              <a:rPr lang="en-GB" sz="1100" u="sng" dirty="0">
                <a:solidFill>
                  <a:prstClr val="black">
                    <a:tint val="75000"/>
                  </a:prstClr>
                </a:solidFill>
                <a:latin typeface="Arial" panose="020B0604020202020204" pitchFamily="34" charset="0"/>
                <a:cs typeface="Arial" panose="020B0604020202020204" pitchFamily="34" charset="0"/>
                <a:hlinkClick r:id="rId3"/>
              </a:rPr>
              <a:t>http://gov.wales/docs/dcells/publications/180124-aln-transformation-programme-cy-v2.pdf</a:t>
            </a:r>
            <a:r>
              <a:rPr lang="en-GB" sz="1100" u="sng" dirty="0">
                <a:solidFill>
                  <a:prstClr val="black">
                    <a:tint val="75000"/>
                  </a:prstClr>
                </a:solidFill>
                <a:latin typeface="Arial" panose="020B0604020202020204" pitchFamily="34" charset="0"/>
                <a:cs typeface="Arial" panose="020B0604020202020204" pitchFamily="34" charset="0"/>
              </a:rPr>
              <a:t>  </a:t>
            </a:r>
            <a:endParaRPr lang="en-GB" sz="1100" u="sng" dirty="0" smtClean="0">
              <a:solidFill>
                <a:prstClr val="black">
                  <a:tint val="75000"/>
                </a:prstClr>
              </a:solidFill>
              <a:latin typeface="Arial" panose="020B0604020202020204" pitchFamily="34" charset="0"/>
              <a:cs typeface="Arial" panose="020B0604020202020204" pitchFamily="34" charset="0"/>
            </a:endParaRPr>
          </a:p>
          <a:p>
            <a:pPr marL="0" lvl="0" indent="0">
              <a:lnSpc>
                <a:spcPct val="100000"/>
              </a:lnSpc>
              <a:spcBef>
                <a:spcPct val="20000"/>
              </a:spcBef>
              <a:buNone/>
            </a:pPr>
            <a:r>
              <a:rPr lang="en-GB" sz="1100" dirty="0" smtClean="0">
                <a:solidFill>
                  <a:prstClr val="black"/>
                </a:solidFill>
                <a:latin typeface="Arial" panose="020B0604020202020204" pitchFamily="34" charset="0"/>
                <a:cs typeface="Arial" panose="020B0604020202020204" pitchFamily="34" charset="0"/>
              </a:rPr>
              <a:t>Welsh </a:t>
            </a:r>
            <a:r>
              <a:rPr lang="en-GB" sz="1100" dirty="0">
                <a:solidFill>
                  <a:prstClr val="black"/>
                </a:solidFill>
                <a:latin typeface="Arial" panose="020B0604020202020204" pitchFamily="34" charset="0"/>
                <a:cs typeface="Arial" panose="020B0604020202020204" pitchFamily="34" charset="0"/>
              </a:rPr>
              <a:t>Government – </a:t>
            </a:r>
            <a:r>
              <a:rPr lang="en-GB" sz="1100" dirty="0">
                <a:solidFill>
                  <a:prstClr val="black"/>
                </a:solidFill>
                <a:latin typeface="Arial" panose="020B0604020202020204" pitchFamily="34" charset="0"/>
                <a:cs typeface="Arial" panose="020B0604020202020204" pitchFamily="34" charset="0"/>
                <a:hlinkClick r:id="rId4"/>
              </a:rPr>
              <a:t>www.gov.wales/ALN</a:t>
            </a:r>
            <a:endParaRPr lang="en-GB" sz="1100" dirty="0">
              <a:solidFill>
                <a:prstClr val="black"/>
              </a:solidFill>
              <a:latin typeface="Arial" panose="020B0604020202020204" pitchFamily="34" charset="0"/>
              <a:cs typeface="Arial" panose="020B0604020202020204" pitchFamily="34" charset="0"/>
            </a:endParaRPr>
          </a:p>
          <a:p>
            <a:pPr marL="0" lvl="0" indent="0">
              <a:lnSpc>
                <a:spcPct val="100000"/>
              </a:lnSpc>
              <a:spcBef>
                <a:spcPct val="20000"/>
              </a:spcBef>
              <a:buNone/>
            </a:pPr>
            <a:r>
              <a:rPr lang="en-GB" sz="1100" dirty="0" smtClean="0">
                <a:solidFill>
                  <a:prstClr val="black"/>
                </a:solidFill>
                <a:latin typeface="Arial" panose="020B0604020202020204" pitchFamily="34" charset="0"/>
                <a:cs typeface="Arial" panose="020B0604020202020204" pitchFamily="34" charset="0"/>
              </a:rPr>
              <a:t>National </a:t>
            </a:r>
            <a:r>
              <a:rPr lang="en-GB" sz="1100" dirty="0">
                <a:solidFill>
                  <a:prstClr val="black"/>
                </a:solidFill>
                <a:latin typeface="Arial" panose="020B0604020202020204" pitchFamily="34" charset="0"/>
                <a:cs typeface="Arial" panose="020B0604020202020204" pitchFamily="34" charset="0"/>
              </a:rPr>
              <a:t>Assembly for Wales – </a:t>
            </a:r>
            <a:r>
              <a:rPr lang="en-GB" sz="1100" dirty="0">
                <a:solidFill>
                  <a:prstClr val="black"/>
                </a:solidFill>
                <a:latin typeface="Arial" panose="020B0604020202020204" pitchFamily="34" charset="0"/>
                <a:cs typeface="Arial" panose="020B0604020202020204" pitchFamily="34" charset="0"/>
                <a:hlinkClick r:id="rId5"/>
              </a:rPr>
              <a:t>www.assembly.wales</a:t>
            </a:r>
            <a:r>
              <a:rPr lang="en-GB" sz="1100" dirty="0">
                <a:solidFill>
                  <a:prstClr val="black"/>
                </a:solidFill>
                <a:latin typeface="Arial" panose="020B0604020202020204" pitchFamily="34" charset="0"/>
                <a:cs typeface="Arial" panose="020B0604020202020204" pitchFamily="34" charset="0"/>
              </a:rPr>
              <a:t> </a:t>
            </a:r>
          </a:p>
          <a:p>
            <a:pPr marL="0" lvl="0" indent="0">
              <a:lnSpc>
                <a:spcPct val="100000"/>
              </a:lnSpc>
              <a:spcBef>
                <a:spcPct val="20000"/>
              </a:spcBef>
              <a:buNone/>
            </a:pPr>
            <a:r>
              <a:rPr lang="en-GB" sz="1100" dirty="0" smtClean="0">
                <a:solidFill>
                  <a:prstClr val="black"/>
                </a:solidFill>
                <a:latin typeface="Arial" panose="020B0604020202020204" pitchFamily="34" charset="0"/>
                <a:cs typeface="Arial" panose="020B0604020202020204" pitchFamily="34" charset="0"/>
              </a:rPr>
              <a:t>Twitter </a:t>
            </a:r>
            <a:r>
              <a:rPr lang="en-GB" sz="1100" dirty="0">
                <a:solidFill>
                  <a:prstClr val="black"/>
                </a:solidFill>
                <a:latin typeface="Arial" panose="020B0604020202020204" pitchFamily="34" charset="0"/>
                <a:cs typeface="Arial" panose="020B0604020202020204" pitchFamily="34" charset="0"/>
              </a:rPr>
              <a:t>#additionallearningneeds</a:t>
            </a:r>
          </a:p>
          <a:p>
            <a:pPr marL="0" lvl="0" indent="0">
              <a:lnSpc>
                <a:spcPct val="100000"/>
              </a:lnSpc>
              <a:spcBef>
                <a:spcPct val="20000"/>
              </a:spcBef>
              <a:buNone/>
            </a:pPr>
            <a:endParaRPr lang="en-GB" sz="1100" dirty="0">
              <a:solidFill>
                <a:prstClr val="black"/>
              </a:solidFill>
              <a:latin typeface="Arial" panose="020B0604020202020204" pitchFamily="34" charset="0"/>
              <a:cs typeface="Arial" panose="020B0604020202020204" pitchFamily="34" charset="0"/>
            </a:endParaRPr>
          </a:p>
          <a:p>
            <a:pPr marL="0" lvl="0" indent="0">
              <a:lnSpc>
                <a:spcPct val="100000"/>
              </a:lnSpc>
              <a:spcBef>
                <a:spcPct val="20000"/>
              </a:spcBef>
              <a:buNone/>
            </a:pPr>
            <a:r>
              <a:rPr lang="en-GB" sz="1100" b="1" i="1" dirty="0">
                <a:solidFill>
                  <a:prstClr val="black"/>
                </a:solidFill>
                <a:latin typeface="Arial" panose="020B0604020202020204" pitchFamily="34" charset="0"/>
                <a:cs typeface="Arial" panose="020B0604020202020204" pitchFamily="34" charset="0"/>
              </a:rPr>
              <a:t>Join up for e-mail updates</a:t>
            </a:r>
          </a:p>
          <a:p>
            <a:pPr marL="342900" lvl="0" indent="-342900">
              <a:lnSpc>
                <a:spcPct val="100000"/>
              </a:lnSpc>
              <a:spcBef>
                <a:spcPct val="20000"/>
              </a:spcBef>
            </a:pPr>
            <a:r>
              <a:rPr lang="en-GB" sz="1100" dirty="0">
                <a:solidFill>
                  <a:prstClr val="black"/>
                </a:solidFill>
                <a:latin typeface="Arial" panose="020B0604020202020204" pitchFamily="34" charset="0"/>
                <a:cs typeface="Arial" panose="020B0604020202020204" pitchFamily="34" charset="0"/>
              </a:rPr>
              <a:t>Additional learning needs transformation programme, Welsh Government</a:t>
            </a:r>
          </a:p>
          <a:p>
            <a:pPr marL="0" lvl="0" indent="0" algn="ctr">
              <a:lnSpc>
                <a:spcPct val="100000"/>
              </a:lnSpc>
              <a:spcBef>
                <a:spcPct val="20000"/>
              </a:spcBef>
              <a:buNone/>
            </a:pPr>
            <a:r>
              <a:rPr lang="en-GB" sz="1100" dirty="0" smtClean="0">
                <a:solidFill>
                  <a:prstClr val="black"/>
                </a:solidFill>
                <a:latin typeface="Arial" panose="020B0604020202020204" pitchFamily="34" charset="0"/>
                <a:cs typeface="Arial" panose="020B0604020202020204" pitchFamily="34" charset="0"/>
                <a:hlinkClick r:id="rId6"/>
              </a:rPr>
              <a:t>SENreforms@wales.gsi.gov.uk</a:t>
            </a:r>
            <a:endParaRPr lang="en-GB" sz="1100" dirty="0" smtClean="0">
              <a:solidFill>
                <a:prstClr val="black"/>
              </a:solidFill>
              <a:latin typeface="Arial" panose="020B0604020202020204" pitchFamily="34" charset="0"/>
              <a:cs typeface="Arial" panose="020B0604020202020204" pitchFamily="34" charset="0"/>
            </a:endParaRPr>
          </a:p>
          <a:p>
            <a:pPr>
              <a:spcAft>
                <a:spcPts val="0"/>
              </a:spcAft>
            </a:pPr>
            <a:r>
              <a:rPr lang="en-GB" sz="1100" b="1" u="sng" dirty="0">
                <a:solidFill>
                  <a:prstClr val="black"/>
                </a:solidFill>
                <a:latin typeface="Arial" panose="020B0604020202020204" pitchFamily="34" charset="0"/>
                <a:cs typeface="Arial" panose="020B0604020202020204" pitchFamily="34" charset="0"/>
              </a:rPr>
              <a:t>T</a:t>
            </a:r>
            <a:r>
              <a:rPr lang="en-GB" sz="1100" b="1" u="sng" dirty="0" smtClean="0">
                <a:latin typeface="Arial" panose="020B0604020202020204" pitchFamily="34" charset="0"/>
                <a:ea typeface="Calibri" panose="020F0502020204030204" pitchFamily="34" charset="0"/>
              </a:rPr>
              <a:t>he </a:t>
            </a:r>
            <a:r>
              <a:rPr lang="en-GB" sz="1100" b="1" u="sng" dirty="0">
                <a:latin typeface="Arial" panose="020B0604020202020204" pitchFamily="34" charset="0"/>
                <a:ea typeface="Calibri" panose="020F0502020204030204" pitchFamily="34" charset="0"/>
              </a:rPr>
              <a:t>interactive e-learning course </a:t>
            </a:r>
            <a:r>
              <a:rPr lang="en-GB" sz="1100" dirty="0">
                <a:latin typeface="Arial" panose="020B0604020202020204" pitchFamily="34" charset="0"/>
                <a:ea typeface="Calibri" panose="020F0502020204030204" pitchFamily="34" charset="0"/>
              </a:rPr>
              <a:t>giving an introduction to the new ALN system is now available on the Welsh </a:t>
            </a:r>
            <a:r>
              <a:rPr lang="en-GB" sz="1100" dirty="0" smtClean="0">
                <a:latin typeface="Arial" panose="020B0604020202020204" pitchFamily="34" charset="0"/>
                <a:ea typeface="Calibri" panose="020F0502020204030204" pitchFamily="34" charset="0"/>
              </a:rPr>
              <a:t>Government's </a:t>
            </a:r>
            <a:r>
              <a:rPr lang="en-GB" sz="1100" dirty="0" err="1">
                <a:latin typeface="Arial" panose="020B0604020202020204" pitchFamily="34" charset="0"/>
                <a:ea typeface="Calibri" panose="020F0502020204030204" pitchFamily="34" charset="0"/>
              </a:rPr>
              <a:t>Hwb</a:t>
            </a:r>
            <a:r>
              <a:rPr lang="en-GB" sz="1100" dirty="0">
                <a:latin typeface="Arial" panose="020B0604020202020204" pitchFamily="34" charset="0"/>
                <a:ea typeface="Calibri" panose="020F0502020204030204" pitchFamily="34" charset="0"/>
              </a:rPr>
              <a:t> platform.</a:t>
            </a:r>
            <a:endParaRPr lang="en-GB" sz="1050" dirty="0">
              <a:latin typeface="Calibri" panose="020F0502020204030204" pitchFamily="34" charset="0"/>
              <a:ea typeface="Calibri" panose="020F0502020204030204" pitchFamily="34" charset="0"/>
            </a:endParaRPr>
          </a:p>
          <a:p>
            <a:pPr marL="0" indent="0">
              <a:spcAft>
                <a:spcPts val="0"/>
              </a:spcAft>
              <a:buNone/>
            </a:pPr>
            <a:r>
              <a:rPr lang="en-GB" sz="1100" dirty="0">
                <a:latin typeface="Arial" panose="020B0604020202020204" pitchFamily="34" charset="0"/>
                <a:ea typeface="Calibri" panose="020F0502020204030204" pitchFamily="34" charset="0"/>
              </a:rPr>
              <a:t> </a:t>
            </a:r>
            <a:r>
              <a:rPr lang="en-GB" sz="1050" dirty="0" smtClean="0">
                <a:latin typeface="Calibri" panose="020F0502020204030204" pitchFamily="34" charset="0"/>
                <a:ea typeface="Calibri" panose="020F0502020204030204" pitchFamily="34" charset="0"/>
              </a:rPr>
              <a:t>        </a:t>
            </a:r>
            <a:r>
              <a:rPr lang="en-GB" sz="1100" dirty="0" smtClean="0">
                <a:latin typeface="Arial" panose="020B0604020202020204" pitchFamily="34" charset="0"/>
                <a:ea typeface="Calibri" panose="020F0502020204030204" pitchFamily="34" charset="0"/>
              </a:rPr>
              <a:t>Here </a:t>
            </a:r>
            <a:r>
              <a:rPr lang="en-GB" sz="1100" dirty="0">
                <a:latin typeface="Arial" panose="020B0604020202020204" pitchFamily="34" charset="0"/>
                <a:ea typeface="Calibri" panose="020F0502020204030204" pitchFamily="34" charset="0"/>
              </a:rPr>
              <a:t>is a </a:t>
            </a:r>
            <a:r>
              <a:rPr lang="en-GB" sz="1100" dirty="0" err="1">
                <a:latin typeface="Arial" panose="020B0604020202020204" pitchFamily="34" charset="0"/>
                <a:ea typeface="Calibri" panose="020F0502020204030204" pitchFamily="34" charset="0"/>
              </a:rPr>
              <a:t>Hwb</a:t>
            </a:r>
            <a:r>
              <a:rPr lang="en-GB" sz="1100" dirty="0">
                <a:latin typeface="Arial" panose="020B0604020202020204" pitchFamily="34" charset="0"/>
                <a:ea typeface="Calibri" panose="020F0502020204030204" pitchFamily="34" charset="0"/>
              </a:rPr>
              <a:t> news article introducing the course, which is currently on the </a:t>
            </a:r>
            <a:r>
              <a:rPr lang="en-GB" sz="1100" dirty="0" err="1">
                <a:latin typeface="Arial" panose="020B0604020202020204" pitchFamily="34" charset="0"/>
                <a:ea typeface="Calibri" panose="020F0502020204030204" pitchFamily="34" charset="0"/>
              </a:rPr>
              <a:t>Hwb</a:t>
            </a:r>
            <a:r>
              <a:rPr lang="en-GB" sz="1100" dirty="0">
                <a:latin typeface="Arial" panose="020B0604020202020204" pitchFamily="34" charset="0"/>
                <a:ea typeface="Calibri" panose="020F0502020204030204" pitchFamily="34" charset="0"/>
              </a:rPr>
              <a:t> homepage</a:t>
            </a:r>
            <a:r>
              <a:rPr lang="en-GB" sz="1100" dirty="0" smtClean="0">
                <a:latin typeface="Arial" panose="020B0604020202020204" pitchFamily="34" charset="0"/>
                <a:ea typeface="Calibri" panose="020F0502020204030204" pitchFamily="34" charset="0"/>
              </a:rPr>
              <a:t>:</a:t>
            </a:r>
            <a:endParaRPr lang="en-GB" sz="1050" dirty="0">
              <a:latin typeface="Calibri" panose="020F0502020204030204" pitchFamily="34" charset="0"/>
              <a:ea typeface="Calibri" panose="020F0502020204030204" pitchFamily="34" charset="0"/>
            </a:endParaRPr>
          </a:p>
          <a:p>
            <a:pPr marL="0" indent="0" algn="ctr">
              <a:spcAft>
                <a:spcPts val="0"/>
              </a:spcAft>
              <a:buNone/>
            </a:pPr>
            <a:r>
              <a:rPr lang="en-GB" sz="1050" u="sng" dirty="0">
                <a:solidFill>
                  <a:srgbClr val="0563C1"/>
                </a:solidFill>
                <a:latin typeface="Arial" panose="020B0604020202020204" pitchFamily="34" charset="0"/>
                <a:ea typeface="Calibri" panose="020F0502020204030204" pitchFamily="34" charset="0"/>
                <a:hlinkClick r:id="rId7"/>
              </a:rPr>
              <a:t>https://hwb.gov.wales/news/articles/20686965-8669-40ac-bdc5-599f4a4dfe8b</a:t>
            </a:r>
            <a:endParaRPr lang="en-GB" sz="1050" dirty="0">
              <a:latin typeface="Calibri" panose="020F0502020204030204" pitchFamily="34" charset="0"/>
              <a:ea typeface="Calibri" panose="020F0502020204030204" pitchFamily="34" charset="0"/>
            </a:endParaRPr>
          </a:p>
          <a:p>
            <a:pPr marL="0" indent="0">
              <a:spcAft>
                <a:spcPts val="0"/>
              </a:spcAft>
              <a:buNone/>
            </a:pPr>
            <a:r>
              <a:rPr lang="en-GB" sz="1100" dirty="0" smtClean="0">
                <a:latin typeface="Arial" panose="020B0604020202020204" pitchFamily="34" charset="0"/>
                <a:ea typeface="Calibri" panose="020F0502020204030204" pitchFamily="34" charset="0"/>
              </a:rPr>
              <a:t>And </a:t>
            </a:r>
            <a:r>
              <a:rPr lang="en-GB" sz="1100" dirty="0">
                <a:latin typeface="Arial" panose="020B0604020202020204" pitchFamily="34" charset="0"/>
                <a:ea typeface="Calibri" panose="020F0502020204030204" pitchFamily="34" charset="0"/>
              </a:rPr>
              <a:t>here is the link to the course itself:</a:t>
            </a:r>
            <a:endParaRPr lang="en-GB" sz="1050" dirty="0">
              <a:latin typeface="Calibri" panose="020F0502020204030204" pitchFamily="34" charset="0"/>
              <a:ea typeface="Calibri" panose="020F0502020204030204" pitchFamily="34" charset="0"/>
            </a:endParaRPr>
          </a:p>
          <a:p>
            <a:pPr>
              <a:spcAft>
                <a:spcPts val="0"/>
              </a:spcAft>
            </a:pPr>
            <a:endParaRPr lang="en-GB" sz="1050" dirty="0">
              <a:latin typeface="Calibri" panose="020F0502020204030204" pitchFamily="34" charset="0"/>
              <a:ea typeface="Calibri" panose="020F0502020204030204" pitchFamily="34" charset="0"/>
            </a:endParaRPr>
          </a:p>
          <a:p>
            <a:pPr marL="0" indent="0" algn="ctr">
              <a:spcAft>
                <a:spcPts val="0"/>
              </a:spcAft>
              <a:buNone/>
            </a:pPr>
            <a:r>
              <a:rPr lang="en-GB" sz="1050" u="sng" dirty="0">
                <a:solidFill>
                  <a:srgbClr val="0563C1"/>
                </a:solidFill>
                <a:latin typeface="Arial" panose="020B0604020202020204" pitchFamily="34" charset="0"/>
                <a:ea typeface="Calibri" panose="020F0502020204030204" pitchFamily="34" charset="0"/>
                <a:hlinkClick r:id="rId8"/>
              </a:rPr>
              <a:t>https://hwb.gov.wales/repository/publishers/9fb2afc9-6408-4aa3-9474-3c745006535b/resource/c8033263-aaa0-42fc-9511-ab7d33bd8084/en</a:t>
            </a:r>
            <a:endParaRPr lang="en-GB" sz="1050" dirty="0">
              <a:latin typeface="Calibri" panose="020F0502020204030204" pitchFamily="34" charset="0"/>
              <a:ea typeface="Calibri" panose="020F0502020204030204" pitchFamily="34" charset="0"/>
            </a:endParaRPr>
          </a:p>
          <a:p>
            <a:pPr marL="0" indent="0">
              <a:spcAft>
                <a:spcPts val="0"/>
              </a:spcAft>
              <a:buNone/>
            </a:pPr>
            <a:r>
              <a:rPr lang="en-GB" sz="1100" dirty="0">
                <a:latin typeface="Arial" panose="020B0604020202020204" pitchFamily="34" charset="0"/>
                <a:ea typeface="Calibri" panose="020F0502020204030204" pitchFamily="34" charset="0"/>
              </a:rPr>
              <a:t> </a:t>
            </a:r>
            <a:endParaRPr lang="en-GB" sz="1100" dirty="0">
              <a:solidFill>
                <a:prstClr val="black"/>
              </a:solidFill>
              <a:latin typeface="Arial" panose="020B0604020202020204" pitchFamily="34" charset="0"/>
              <a:cs typeface="Arial" panose="020B0604020202020204" pitchFamily="34" charset="0"/>
            </a:endParaRPr>
          </a:p>
          <a:p>
            <a:pPr>
              <a:lnSpc>
                <a:spcPct val="100000"/>
              </a:lnSpc>
              <a:spcBef>
                <a:spcPct val="20000"/>
              </a:spcBef>
            </a:pPr>
            <a:r>
              <a:rPr lang="en-GB" sz="1100" dirty="0" smtClean="0">
                <a:solidFill>
                  <a:prstClr val="black"/>
                </a:solidFill>
                <a:latin typeface="Arial" panose="020B0604020202020204" pitchFamily="34" charset="0"/>
                <a:cs typeface="Arial" panose="020B0604020202020204" pitchFamily="34" charset="0"/>
              </a:rPr>
              <a:t>Contact -SNAP </a:t>
            </a:r>
            <a:r>
              <a:rPr lang="en-GB" sz="1100" dirty="0" err="1">
                <a:solidFill>
                  <a:prstClr val="black"/>
                </a:solidFill>
                <a:latin typeface="Arial" panose="020B0604020202020204" pitchFamily="34" charset="0"/>
                <a:cs typeface="Arial" panose="020B0604020202020204" pitchFamily="34" charset="0"/>
              </a:rPr>
              <a:t>Cymru</a:t>
            </a:r>
            <a:r>
              <a:rPr lang="en-GB" sz="1100" dirty="0">
                <a:solidFill>
                  <a:prstClr val="black"/>
                </a:solidFill>
                <a:latin typeface="Arial" panose="020B0604020202020204" pitchFamily="34" charset="0"/>
                <a:cs typeface="Arial" panose="020B0604020202020204" pitchFamily="34" charset="0"/>
              </a:rPr>
              <a:t> </a:t>
            </a:r>
            <a:r>
              <a:rPr lang="en-GB" sz="1100" dirty="0" smtClean="0">
                <a:solidFill>
                  <a:prstClr val="black"/>
                </a:solidFill>
                <a:latin typeface="Arial" panose="020B0604020202020204" pitchFamily="34" charset="0"/>
                <a:cs typeface="Arial" panose="020B0604020202020204" pitchFamily="34" charset="0"/>
              </a:rPr>
              <a:t>for help with dispute resolution and advocacy support for children and young people </a:t>
            </a:r>
            <a:r>
              <a:rPr lang="en-GB" sz="1100" dirty="0" smtClean="0">
                <a:solidFill>
                  <a:prstClr val="black"/>
                </a:solidFill>
                <a:latin typeface="Arial" panose="020B0604020202020204" pitchFamily="34" charset="0"/>
                <a:cs typeface="Arial" panose="020B0604020202020204" pitchFamily="34" charset="0"/>
                <a:hlinkClick r:id="rId9"/>
              </a:rPr>
              <a:t>https</a:t>
            </a:r>
            <a:r>
              <a:rPr lang="en-GB" sz="1100" dirty="0">
                <a:solidFill>
                  <a:prstClr val="black"/>
                </a:solidFill>
                <a:latin typeface="Arial" panose="020B0604020202020204" pitchFamily="34" charset="0"/>
                <a:cs typeface="Arial" panose="020B0604020202020204" pitchFamily="34" charset="0"/>
                <a:hlinkClick r:id="rId9"/>
              </a:rPr>
              <a:t>://www.snapcymru.org/</a:t>
            </a:r>
            <a:endParaRPr lang="en-GB" sz="1100" dirty="0">
              <a:solidFill>
                <a:prstClr val="black"/>
              </a:solidFill>
              <a:latin typeface="Arial" panose="020B0604020202020204" pitchFamily="34" charset="0"/>
              <a:cs typeface="Arial" panose="020B0604020202020204" pitchFamily="34" charset="0"/>
            </a:endParaRPr>
          </a:p>
          <a:p>
            <a:endParaRPr lang="en-GB" dirty="0"/>
          </a:p>
        </p:txBody>
      </p:sp>
      <p:sp>
        <p:nvSpPr>
          <p:cNvPr id="6" name="Content Placeholder 5"/>
          <p:cNvSpPr>
            <a:spLocks noGrp="1"/>
          </p:cNvSpPr>
          <p:nvPr>
            <p:ph sz="half" idx="2"/>
          </p:nvPr>
        </p:nvSpPr>
        <p:spPr/>
        <p:txBody>
          <a:bodyPr>
            <a:normAutofit lnSpcReduction="10000"/>
          </a:bodyPr>
          <a:lstStyle/>
          <a:p>
            <a:pPr marL="0" lvl="0" indent="0">
              <a:lnSpc>
                <a:spcPct val="100000"/>
              </a:lnSpc>
              <a:spcBef>
                <a:spcPct val="20000"/>
              </a:spcBef>
              <a:buNone/>
            </a:pPr>
            <a:r>
              <a:rPr lang="en-GB" sz="1100" b="1" u="sng" dirty="0">
                <a:solidFill>
                  <a:prstClr val="black">
                    <a:tint val="75000"/>
                  </a:prstClr>
                </a:solidFill>
                <a:latin typeface="Arial" panose="020B0604020202020204" pitchFamily="34" charset="0"/>
                <a:cs typeface="Arial" panose="020B0604020202020204" pitchFamily="34" charset="0"/>
              </a:rPr>
              <a:t>PCP Good practice films</a:t>
            </a:r>
          </a:p>
          <a:p>
            <a:pPr marL="0" lvl="0" indent="0">
              <a:lnSpc>
                <a:spcPct val="100000"/>
              </a:lnSpc>
              <a:spcBef>
                <a:spcPct val="20000"/>
              </a:spcBef>
              <a:buNone/>
            </a:pPr>
            <a:r>
              <a:rPr lang="en-GB" sz="1100" dirty="0">
                <a:solidFill>
                  <a:prstClr val="black">
                    <a:tint val="75000"/>
                  </a:prstClr>
                </a:solidFill>
                <a:latin typeface="Arial" panose="020B0604020202020204" pitchFamily="34" charset="0"/>
                <a:cs typeface="Arial" panose="020B0604020202020204" pitchFamily="34" charset="0"/>
              </a:rPr>
              <a:t>Shane Hayes - </a:t>
            </a:r>
            <a:r>
              <a:rPr lang="en-GB" sz="1100" dirty="0">
                <a:solidFill>
                  <a:prstClr val="black">
                    <a:tint val="75000"/>
                  </a:prstClr>
                </a:solidFill>
                <a:latin typeface="Arial" panose="020B0604020202020204" pitchFamily="34" charset="0"/>
                <a:cs typeface="Arial" panose="020B0604020202020204" pitchFamily="34" charset="0"/>
                <a:hlinkClick r:id="rId10"/>
              </a:rPr>
              <a:t>https://www.youtube.com/watch?v=7KQOypic6ZE</a:t>
            </a:r>
            <a:endParaRPr lang="en-GB" sz="1100" dirty="0">
              <a:solidFill>
                <a:prstClr val="black">
                  <a:tint val="75000"/>
                </a:prstClr>
              </a:solidFill>
              <a:latin typeface="Arial" panose="020B0604020202020204" pitchFamily="34" charset="0"/>
              <a:cs typeface="Arial" panose="020B0604020202020204" pitchFamily="34" charset="0"/>
            </a:endParaRPr>
          </a:p>
          <a:p>
            <a:pPr marL="0" lvl="0" indent="0">
              <a:lnSpc>
                <a:spcPct val="100000"/>
              </a:lnSpc>
              <a:spcBef>
                <a:spcPct val="20000"/>
              </a:spcBef>
              <a:buNone/>
            </a:pPr>
            <a:r>
              <a:rPr lang="en-GB" sz="1100" dirty="0">
                <a:solidFill>
                  <a:prstClr val="black">
                    <a:tint val="75000"/>
                  </a:prstClr>
                </a:solidFill>
                <a:latin typeface="Arial" panose="020B0604020202020204" pitchFamily="34" charset="0"/>
                <a:cs typeface="Arial" panose="020B0604020202020204" pitchFamily="34" charset="0"/>
              </a:rPr>
              <a:t>Jonathan Bussy - </a:t>
            </a:r>
            <a:r>
              <a:rPr lang="en-GB" sz="1100" dirty="0">
                <a:solidFill>
                  <a:prstClr val="black">
                    <a:tint val="75000"/>
                  </a:prstClr>
                </a:solidFill>
                <a:latin typeface="Arial" panose="020B0604020202020204" pitchFamily="34" charset="0"/>
                <a:cs typeface="Arial" panose="020B0604020202020204" pitchFamily="34" charset="0"/>
                <a:hlinkClick r:id="rId11"/>
              </a:rPr>
              <a:t>https://www.youtube.com/watch?v=lJ3X4FkPmPU</a:t>
            </a:r>
            <a:endParaRPr lang="en-GB" sz="1100" dirty="0">
              <a:solidFill>
                <a:prstClr val="black">
                  <a:tint val="75000"/>
                </a:prstClr>
              </a:solidFill>
              <a:latin typeface="Arial" panose="020B0604020202020204" pitchFamily="34" charset="0"/>
              <a:cs typeface="Arial" panose="020B0604020202020204" pitchFamily="34" charset="0"/>
            </a:endParaRPr>
          </a:p>
          <a:p>
            <a:pPr marL="0" lvl="0" indent="0">
              <a:lnSpc>
                <a:spcPct val="100000"/>
              </a:lnSpc>
              <a:spcBef>
                <a:spcPct val="20000"/>
              </a:spcBef>
              <a:buNone/>
            </a:pPr>
            <a:r>
              <a:rPr lang="en-GB" sz="1100" dirty="0">
                <a:solidFill>
                  <a:prstClr val="black">
                    <a:tint val="75000"/>
                  </a:prstClr>
                </a:solidFill>
                <a:latin typeface="Arial" panose="020B0604020202020204" pitchFamily="34" charset="0"/>
                <a:cs typeface="Arial" panose="020B0604020202020204" pitchFamily="34" charset="0"/>
              </a:rPr>
              <a:t>John Lavender - </a:t>
            </a:r>
            <a:r>
              <a:rPr lang="en-GB" sz="1100" dirty="0">
                <a:solidFill>
                  <a:prstClr val="black">
                    <a:tint val="75000"/>
                  </a:prstClr>
                </a:solidFill>
                <a:latin typeface="Arial" panose="020B0604020202020204" pitchFamily="34" charset="0"/>
                <a:cs typeface="Arial" panose="020B0604020202020204" pitchFamily="34" charset="0"/>
                <a:hlinkClick r:id="rId12"/>
              </a:rPr>
              <a:t>https://www.youtube.com/watch?v=Ul88eggAPXc</a:t>
            </a:r>
            <a:endParaRPr lang="en-GB" sz="1100" dirty="0">
              <a:solidFill>
                <a:prstClr val="black">
                  <a:tint val="75000"/>
                </a:prstClr>
              </a:solidFill>
              <a:latin typeface="Arial" panose="020B0604020202020204" pitchFamily="34" charset="0"/>
              <a:cs typeface="Arial" panose="020B0604020202020204" pitchFamily="34" charset="0"/>
            </a:endParaRPr>
          </a:p>
          <a:p>
            <a:pPr marL="0" lvl="0" indent="0">
              <a:lnSpc>
                <a:spcPct val="100000"/>
              </a:lnSpc>
              <a:spcBef>
                <a:spcPct val="20000"/>
              </a:spcBef>
              <a:buNone/>
            </a:pPr>
            <a:r>
              <a:rPr lang="en-GB" sz="1100" dirty="0">
                <a:solidFill>
                  <a:prstClr val="black">
                    <a:tint val="75000"/>
                  </a:prstClr>
                </a:solidFill>
                <a:latin typeface="Arial" panose="020B0604020202020204" pitchFamily="34" charset="0"/>
                <a:cs typeface="Arial" panose="020B0604020202020204" pitchFamily="34" charset="0"/>
              </a:rPr>
              <a:t>Hayley Page/Cathy Wright - </a:t>
            </a:r>
            <a:r>
              <a:rPr lang="en-GB" sz="1100" dirty="0">
                <a:solidFill>
                  <a:prstClr val="black">
                    <a:tint val="75000"/>
                  </a:prstClr>
                </a:solidFill>
                <a:latin typeface="Arial" panose="020B0604020202020204" pitchFamily="34" charset="0"/>
                <a:cs typeface="Arial" panose="020B0604020202020204" pitchFamily="34" charset="0"/>
                <a:hlinkClick r:id="rId13"/>
              </a:rPr>
              <a:t>https://www.youtube.com/watch?v=LyKIW34bOgs</a:t>
            </a:r>
            <a:endParaRPr lang="en-GB" sz="1100" dirty="0">
              <a:solidFill>
                <a:prstClr val="black">
                  <a:tint val="75000"/>
                </a:prstClr>
              </a:solidFill>
              <a:latin typeface="Arial" panose="020B0604020202020204" pitchFamily="34" charset="0"/>
              <a:cs typeface="Arial" panose="020B0604020202020204" pitchFamily="34" charset="0"/>
            </a:endParaRPr>
          </a:p>
          <a:p>
            <a:pPr marL="0" lvl="0" indent="0">
              <a:lnSpc>
                <a:spcPct val="100000"/>
              </a:lnSpc>
              <a:spcBef>
                <a:spcPct val="20000"/>
              </a:spcBef>
              <a:buNone/>
            </a:pPr>
            <a:r>
              <a:rPr lang="en-GB" sz="1100" dirty="0">
                <a:solidFill>
                  <a:prstClr val="black">
                    <a:tint val="75000"/>
                  </a:prstClr>
                </a:solidFill>
                <a:latin typeface="Arial" panose="020B0604020202020204" pitchFamily="34" charset="0"/>
                <a:cs typeface="Arial" panose="020B0604020202020204" pitchFamily="34" charset="0"/>
              </a:rPr>
              <a:t>Gemma Bussy - </a:t>
            </a:r>
            <a:r>
              <a:rPr lang="en-GB" sz="1100" dirty="0">
                <a:solidFill>
                  <a:prstClr val="black">
                    <a:tint val="75000"/>
                  </a:prstClr>
                </a:solidFill>
                <a:latin typeface="Arial" panose="020B0604020202020204" pitchFamily="34" charset="0"/>
                <a:cs typeface="Arial" panose="020B0604020202020204" pitchFamily="34" charset="0"/>
                <a:hlinkClick r:id="rId14"/>
              </a:rPr>
              <a:t>https://www.youtube.com/watch?v=UgGx4NKQyyc</a:t>
            </a:r>
            <a:endParaRPr lang="en-GB" sz="1100" dirty="0">
              <a:solidFill>
                <a:prstClr val="black">
                  <a:tint val="75000"/>
                </a:prstClr>
              </a:solidFill>
              <a:latin typeface="Arial" panose="020B0604020202020204" pitchFamily="34" charset="0"/>
              <a:cs typeface="Arial" panose="020B0604020202020204" pitchFamily="34" charset="0"/>
            </a:endParaRPr>
          </a:p>
          <a:p>
            <a:pPr marL="0" lvl="0" indent="0">
              <a:lnSpc>
                <a:spcPct val="100000"/>
              </a:lnSpc>
              <a:spcBef>
                <a:spcPct val="20000"/>
              </a:spcBef>
              <a:buNone/>
            </a:pPr>
            <a:r>
              <a:rPr lang="en-GB" sz="1100" dirty="0">
                <a:solidFill>
                  <a:prstClr val="black">
                    <a:tint val="75000"/>
                  </a:prstClr>
                </a:solidFill>
                <a:latin typeface="Arial" panose="020B0604020202020204" pitchFamily="34" charset="0"/>
                <a:cs typeface="Arial" panose="020B0604020202020204" pitchFamily="34" charset="0"/>
              </a:rPr>
              <a:t>Dave Williams ABUHB DECLO - </a:t>
            </a:r>
            <a:r>
              <a:rPr lang="en-GB" sz="1100" dirty="0">
                <a:solidFill>
                  <a:prstClr val="black">
                    <a:tint val="75000"/>
                  </a:prstClr>
                </a:solidFill>
                <a:latin typeface="Arial" panose="020B0604020202020204" pitchFamily="34" charset="0"/>
                <a:cs typeface="Arial" panose="020B0604020202020204" pitchFamily="34" charset="0"/>
                <a:hlinkClick r:id="rId15"/>
              </a:rPr>
              <a:t>https://www.youtube.com/watch?v=xh9wRPSliA4</a:t>
            </a:r>
            <a:endParaRPr lang="en-GB" sz="1100" dirty="0">
              <a:solidFill>
                <a:prstClr val="black">
                  <a:tint val="75000"/>
                </a:prstClr>
              </a:solidFill>
              <a:latin typeface="Arial" panose="020B0604020202020204" pitchFamily="34" charset="0"/>
              <a:cs typeface="Arial" panose="020B0604020202020204" pitchFamily="34" charset="0"/>
            </a:endParaRPr>
          </a:p>
          <a:p>
            <a:pPr marL="0" lvl="0" indent="0">
              <a:lnSpc>
                <a:spcPct val="100000"/>
              </a:lnSpc>
              <a:spcBef>
                <a:spcPct val="20000"/>
              </a:spcBef>
              <a:buNone/>
            </a:pPr>
            <a:r>
              <a:rPr lang="en-GB" sz="1100" dirty="0">
                <a:solidFill>
                  <a:prstClr val="black">
                    <a:tint val="75000"/>
                  </a:prstClr>
                </a:solidFill>
                <a:latin typeface="Arial" panose="020B0604020202020204" pitchFamily="34" charset="0"/>
                <a:cs typeface="Arial" panose="020B0604020202020204" pitchFamily="34" charset="0"/>
              </a:rPr>
              <a:t>Cheryl Deneen - </a:t>
            </a:r>
            <a:r>
              <a:rPr lang="en-GB" sz="1100" dirty="0">
                <a:solidFill>
                  <a:prstClr val="black">
                    <a:tint val="75000"/>
                  </a:prstClr>
                </a:solidFill>
                <a:latin typeface="Arial" panose="020B0604020202020204" pitchFamily="34" charset="0"/>
                <a:cs typeface="Arial" panose="020B0604020202020204" pitchFamily="34" charset="0"/>
                <a:hlinkClick r:id="rId16"/>
              </a:rPr>
              <a:t>https://www.youtube.com/watch?v=SFfLqNJocgs</a:t>
            </a:r>
            <a:endParaRPr lang="en-GB" sz="1100" dirty="0">
              <a:solidFill>
                <a:prstClr val="black">
                  <a:tint val="75000"/>
                </a:prstClr>
              </a:solidFill>
              <a:latin typeface="Arial" panose="020B0604020202020204" pitchFamily="34" charset="0"/>
              <a:cs typeface="Arial" panose="020B0604020202020204" pitchFamily="34" charset="0"/>
            </a:endParaRPr>
          </a:p>
          <a:p>
            <a:pPr marL="0" indent="0">
              <a:buNone/>
            </a:pPr>
            <a:endParaRPr lang="en-GB" dirty="0" smtClean="0"/>
          </a:p>
          <a:p>
            <a:pPr marL="0" indent="0">
              <a:buNone/>
            </a:pPr>
            <a:r>
              <a:rPr lang="en-GB" dirty="0" smtClean="0"/>
              <a:t>If you require any further information please contact your Inclusion team @.......</a:t>
            </a:r>
            <a:endParaRPr lang="en-GB" dirty="0"/>
          </a:p>
        </p:txBody>
      </p:sp>
      <p:pic>
        <p:nvPicPr>
          <p:cNvPr id="8" name="Picture 7" descr="SNAP Cymru (@SNAPcymru) | Twitter"/>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824151" y="5544066"/>
            <a:ext cx="1054443" cy="936024"/>
          </a:xfrm>
          <a:prstGeom prst="rect">
            <a:avLst/>
          </a:prstGeom>
          <a:noFill/>
          <a:ln>
            <a:noFill/>
          </a:ln>
        </p:spPr>
      </p:pic>
    </p:spTree>
    <p:extLst>
      <p:ext uri="{BB962C8B-B14F-4D97-AF65-F5344CB8AC3E}">
        <p14:creationId xmlns:p14="http://schemas.microsoft.com/office/powerpoint/2010/main" val="20754043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603</TotalTime>
  <Words>983</Words>
  <Application>Microsoft Office PowerPoint</Application>
  <PresentationFormat>Widescreen</PresentationFormat>
  <Paragraphs>96</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Symbol</vt:lpstr>
      <vt:lpstr>Office Theme</vt:lpstr>
      <vt:lpstr>PowerPoint Presentation</vt:lpstr>
      <vt:lpstr>PowerPoint Presentation</vt:lpstr>
      <vt:lpstr>Aims of the Additional learning Needs and Education Tribunal Act (Wales) 2018 The Welsh Government has stated the following broad aims of the Act: </vt:lpstr>
      <vt:lpstr>Unified Plan (Individual Development Plan) </vt:lpstr>
      <vt:lpstr>The Act places the learner at the heart of the process – Person Centred Practice</vt:lpstr>
      <vt:lpstr>Further Information</vt:lpstr>
    </vt:vector>
  </TitlesOfParts>
  <Company>Torfaen County Borough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Pead Tracey</dc:creator>
  <cp:lastModifiedBy>Pead, Tracey</cp:lastModifiedBy>
  <cp:revision>20</cp:revision>
  <dcterms:created xsi:type="dcterms:W3CDTF">2020-08-19T14:58:27Z</dcterms:created>
  <dcterms:modified xsi:type="dcterms:W3CDTF">2021-03-04T14:35:40Z</dcterms:modified>
</cp:coreProperties>
</file>